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81" r:id="rId2"/>
    <p:sldId id="280" r:id="rId3"/>
    <p:sldId id="279" r:id="rId4"/>
    <p:sldId id="256" r:id="rId5"/>
    <p:sldId id="257" r:id="rId6"/>
    <p:sldId id="267" r:id="rId7"/>
    <p:sldId id="268" r:id="rId8"/>
    <p:sldId id="260" r:id="rId9"/>
    <p:sldId id="261" r:id="rId10"/>
    <p:sldId id="262" r:id="rId11"/>
    <p:sldId id="263" r:id="rId12"/>
    <p:sldId id="269" r:id="rId13"/>
    <p:sldId id="270" r:id="rId14"/>
    <p:sldId id="266" r:id="rId15"/>
    <p:sldId id="284"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15"/>
    <p:restoredTop sz="76435"/>
  </p:normalViewPr>
  <p:slideViewPr>
    <p:cSldViewPr snapToGrid="0" snapToObjects="1">
      <p:cViewPr varScale="1">
        <p:scale>
          <a:sx n="60" d="100"/>
          <a:sy n="60" d="100"/>
        </p:scale>
        <p:origin x="720"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11306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Kåre klikker på markeringen for slåttemark i kartet og </a:t>
            </a:r>
            <a:r>
              <a:rPr lang="nb-NO" sz="2000" dirty="0">
                <a:latin typeface="Lato Medium" panose="020F0502020204030203" pitchFamily="34" charset="0"/>
                <a:ea typeface="Lato Medium" panose="020F0502020204030203" pitchFamily="34" charset="0"/>
                <a:cs typeface="Lato Medium" panose="020F0502020204030203" pitchFamily="34" charset="0"/>
              </a:rPr>
              <a:t>får en kort beskrivelse av hva slåttemark er, hvorfor det er viktig å bevare denne og hva han kan gjøre for å få til veien likevel. </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 Jammen bra jeg så dette, før jeg sender inn søknaden, tenker Kåre. Ellers hadde det vel blitt mye fram og tilbake med søknaden.</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Kåre ser på mulige tiltak. Han vil helst ikke ha en smalere vei, da han ofte har med henger opp til hytta. </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 Jeg får legge den om litt, tenker han.</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&lt;Neste&gt;</a:t>
            </a:r>
          </a:p>
          <a:p>
            <a:endParaRPr lang="nb-NO" dirty="0"/>
          </a:p>
        </p:txBody>
      </p:sp>
    </p:spTree>
    <p:extLst>
      <p:ext uri="{BB962C8B-B14F-4D97-AF65-F5344CB8AC3E}">
        <p14:creationId xmlns:p14="http://schemas.microsoft.com/office/powerpoint/2010/main" val="97235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Kåre velger «</a:t>
            </a:r>
            <a:r>
              <a:rPr lang="nb-NO" dirty="0" err="1"/>
              <a:t>Justér</a:t>
            </a:r>
            <a:r>
              <a:rPr lang="nb-NO" dirty="0"/>
              <a:t> plassering»</a:t>
            </a:r>
          </a:p>
          <a:p>
            <a:r>
              <a:rPr lang="nb-NO" dirty="0"/>
              <a:t>&lt;Neste&gt;</a:t>
            </a:r>
          </a:p>
        </p:txBody>
      </p:sp>
    </p:spTree>
    <p:extLst>
      <p:ext uri="{BB962C8B-B14F-4D97-AF65-F5344CB8AC3E}">
        <p14:creationId xmlns:p14="http://schemas.microsoft.com/office/powerpoint/2010/main" val="49761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Medium" panose="020F0502020204030203" pitchFamily="34" charset="0"/>
                <a:ea typeface="Lato Medium" panose="020F0502020204030203" pitchFamily="34" charset="0"/>
                <a:cs typeface="Lato Medium" panose="020F0502020204030203" pitchFamily="34" charset="0"/>
              </a:rPr>
              <a:t>Kåre finner en trasé i utkanten av slåttemarken, slik at påvirkningen blir så liten som mulig. Han drar markørene til riktig sted og bekrefter plasseringen.</a:t>
            </a:r>
          </a:p>
          <a:p>
            <a:r>
              <a:rPr lang="nb-NO" dirty="0"/>
              <a:t>&lt;Neste&gt;</a:t>
            </a:r>
          </a:p>
          <a:p>
            <a:endParaRPr lang="nb-NO" dirty="0"/>
          </a:p>
        </p:txBody>
      </p:sp>
    </p:spTree>
    <p:extLst>
      <p:ext uri="{BB962C8B-B14F-4D97-AF65-F5344CB8AC3E}">
        <p14:creationId xmlns:p14="http://schemas.microsoft.com/office/powerpoint/2010/main" val="383360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Verktøyet oppdaterer utregningene om lengde og stigning. Han ser også at verktøyet gir informasjon som er nyttig for entreprenøren han har tenkt å bruke til å lage veien. </a:t>
            </a:r>
          </a:p>
          <a:p>
            <a:r>
              <a:rPr lang="nb-NO" dirty="0"/>
              <a:t>&lt;Neste&gt;</a:t>
            </a:r>
          </a:p>
          <a:p>
            <a:endParaRPr lang="nb-NO" dirty="0"/>
          </a:p>
        </p:txBody>
      </p:sp>
    </p:spTree>
    <p:extLst>
      <p:ext uri="{BB962C8B-B14F-4D97-AF65-F5344CB8AC3E}">
        <p14:creationId xmlns:p14="http://schemas.microsoft.com/office/powerpoint/2010/main" val="1650892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33370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15303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21737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600"/>
              </a:lnSpc>
            </a:pPr>
            <a:r>
              <a:rPr lang="nb-NO" sz="2000" dirty="0">
                <a:latin typeface="Lato" panose="020F0502020204030203" pitchFamily="34" charset="0"/>
                <a:ea typeface="Lato" panose="020F0502020204030203" pitchFamily="34" charset="0"/>
                <a:cs typeface="Lato" panose="020F0502020204030203" pitchFamily="34" charset="0"/>
              </a:rPr>
              <a:t>Kåre har en hytte ved en gammel seter i Hallingdal. Han ønsker å bygge vei fram til hytta da han ikke er like bra til beins lenger</a:t>
            </a:r>
          </a:p>
          <a:p>
            <a:pPr>
              <a:lnSpc>
                <a:spcPts val="1600"/>
              </a:lnSpc>
            </a:pPr>
            <a:r>
              <a:rPr lang="nb-NO" sz="2000" dirty="0">
                <a:latin typeface="Lato" panose="020F0502020204030203" pitchFamily="34" charset="0"/>
                <a:ea typeface="Lato" panose="020F0502020204030203" pitchFamily="34" charset="0"/>
                <a:cs typeface="Lato" panose="020F0502020204030203" pitchFamily="34" charset="0"/>
              </a:rPr>
              <a:t>Hytta står på et uregulert område som i kommuneplanen er avsatt til fritidsbebyggelse.</a:t>
            </a:r>
          </a:p>
          <a:p>
            <a:pPr>
              <a:lnSpc>
                <a:spcPts val="1600"/>
              </a:lnSpc>
            </a:pPr>
            <a:r>
              <a:rPr lang="nb-NO" sz="2000" dirty="0">
                <a:latin typeface="Lato" panose="020F0502020204030203" pitchFamily="34" charset="0"/>
                <a:ea typeface="Lato" panose="020F0502020204030203" pitchFamily="34" charset="0"/>
                <a:cs typeface="Lato" panose="020F0502020204030203" pitchFamily="34" charset="0"/>
              </a:rPr>
              <a:t>Han tenker at det ville vært fint å legge veien der den gamle stien opp til hytta går</a:t>
            </a:r>
          </a:p>
          <a:p>
            <a:r>
              <a:rPr lang="nb-NO" dirty="0"/>
              <a:t>&lt;Neste&gt;</a:t>
            </a:r>
          </a:p>
          <a:p>
            <a:endParaRPr lang="nb-NO" dirty="0"/>
          </a:p>
        </p:txBody>
      </p:sp>
    </p:spTree>
    <p:extLst>
      <p:ext uri="{BB962C8B-B14F-4D97-AF65-F5344CB8AC3E}">
        <p14:creationId xmlns:p14="http://schemas.microsoft.com/office/powerpoint/2010/main" val="2966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Kåre skjønner at dette må </a:t>
            </a:r>
            <a:r>
              <a:rPr lang="nb-NO" dirty="0" err="1"/>
              <a:t>byggemeldes</a:t>
            </a:r>
            <a:r>
              <a:rPr lang="nb-NO" dirty="0"/>
              <a:t>. </a:t>
            </a:r>
          </a:p>
          <a:p>
            <a:r>
              <a:rPr lang="nb-NO" dirty="0"/>
              <a:t>Han har hørt fra svigerdattera at det finnes mange gode digitale verktøy som er nyttige når man skal planlegge og etter hvert sende inn søknad. Han finner fram til et av dem og setter i gang. Der finner han eiendommen sin med hytta tegnet inn og til og med hvor det er åpent og hvor det er vegetasjon. </a:t>
            </a:r>
          </a:p>
          <a:p>
            <a:r>
              <a:rPr lang="nb-NO" dirty="0"/>
              <a:t>Han velger «Opprett byggesak».</a:t>
            </a:r>
          </a:p>
          <a:p>
            <a:r>
              <a:rPr lang="nb-NO" dirty="0"/>
              <a:t>&lt;Neste&gt;</a:t>
            </a:r>
          </a:p>
        </p:txBody>
      </p:sp>
    </p:spTree>
    <p:extLst>
      <p:ext uri="{BB962C8B-B14F-4D97-AF65-F5344CB8AC3E}">
        <p14:creationId xmlns:p14="http://schemas.microsoft.com/office/powerpoint/2010/main" val="88945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Kåre velger at byggesaken skal gjelde «Vei/adkomst»</a:t>
            </a:r>
          </a:p>
          <a:p>
            <a:r>
              <a:rPr lang="nb-NO" dirty="0"/>
              <a:t>&lt;Neste&gt;</a:t>
            </a:r>
          </a:p>
          <a:p>
            <a:endParaRPr lang="nb-NO" dirty="0"/>
          </a:p>
        </p:txBody>
      </p:sp>
    </p:spTree>
    <p:extLst>
      <p:ext uri="{BB962C8B-B14F-4D97-AF65-F5344CB8AC3E}">
        <p14:creationId xmlns:p14="http://schemas.microsoft.com/office/powerpoint/2010/main" val="281952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han at han har mulighet til å tegne inn den nye veien på to ulike måter. Han velger å tegne inn veien ved å klikke på punkter i traséen.</a:t>
            </a:r>
          </a:p>
          <a:p>
            <a:r>
              <a:rPr lang="nb-NO" dirty="0"/>
              <a:t>&lt;Neste&gt;</a:t>
            </a:r>
          </a:p>
          <a:p>
            <a:endParaRPr lang="nb-NO" dirty="0"/>
          </a:p>
        </p:txBody>
      </p:sp>
    </p:spTree>
    <p:extLst>
      <p:ext uri="{BB962C8B-B14F-4D97-AF65-F5344CB8AC3E}">
        <p14:creationId xmlns:p14="http://schemas.microsoft.com/office/powerpoint/2010/main" val="286643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Kåre angir med punktene hvor han vil at veien skal gå. </a:t>
            </a:r>
          </a:p>
          <a:p>
            <a:r>
              <a:rPr lang="nb-NO" dirty="0"/>
              <a:t>Han bekrefter plasseringen.</a:t>
            </a:r>
          </a:p>
          <a:p>
            <a:r>
              <a:rPr lang="nb-NO" dirty="0"/>
              <a:t>&lt;Neste&gt;</a:t>
            </a:r>
          </a:p>
          <a:p>
            <a:endParaRPr lang="nb-NO" dirty="0"/>
          </a:p>
        </p:txBody>
      </p:sp>
    </p:spTree>
    <p:extLst>
      <p:ext uri="{BB962C8B-B14F-4D97-AF65-F5344CB8AC3E}">
        <p14:creationId xmlns:p14="http://schemas.microsoft.com/office/powerpoint/2010/main" val="133024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Kåre angir bredde på veien og grøfta og verktøyet beregner automatisk lengde og stigning og viser profilen.</a:t>
            </a:r>
          </a:p>
          <a:p>
            <a:pPr marL="0" marR="0" lvl="0" indent="0" defTabSz="457200" eaLnBrk="1" fontAlgn="auto" latinLnBrk="0" hangingPunct="1">
              <a:lnSpc>
                <a:spcPct val="117999"/>
              </a:lnSpc>
              <a:spcBef>
                <a:spcPts val="0"/>
              </a:spcBef>
              <a:spcAft>
                <a:spcPts val="0"/>
              </a:spcAft>
              <a:buClrTx/>
              <a:buSzTx/>
              <a:buFontTx/>
              <a:buNone/>
              <a:tabLst/>
              <a:defRPr/>
            </a:pPr>
            <a:r>
              <a:rPr lang="nb-NO" dirty="0"/>
              <a:t>Men han får også beskjed </a:t>
            </a:r>
            <a:r>
              <a:rPr lang="nb-NO" sz="2000" dirty="0">
                <a:latin typeface="Lato Medium" panose="020F0502020204030203" pitchFamily="34" charset="0"/>
                <a:ea typeface="Lato Medium" panose="020F0502020204030203" pitchFamily="34" charset="0"/>
                <a:cs typeface="Lato Medium" panose="020F0502020204030203" pitchFamily="34" charset="0"/>
              </a:rPr>
              <a:t>om at veien han har tegnet inn er lagt over en slåttemark. Han visste jo om den slåttemarken, men han var ikke klar over at han kan få problemer med byggesøknaden om veien legges der. </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&lt;Neste&gt;</a:t>
            </a:r>
          </a:p>
          <a:p>
            <a:endParaRPr lang="nb-NO" dirty="0"/>
          </a:p>
        </p:txBody>
      </p:sp>
    </p:spTree>
    <p:extLst>
      <p:ext uri="{BB962C8B-B14F-4D97-AF65-F5344CB8AC3E}">
        <p14:creationId xmlns:p14="http://schemas.microsoft.com/office/powerpoint/2010/main" val="170594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Titteltekst"/>
          <p:cNvSpPr txBox="1">
            <a:spLocks noGrp="1"/>
          </p:cNvSpPr>
          <p:nvPr>
            <p:ph type="title"/>
          </p:nvPr>
        </p:nvSpPr>
        <p:spPr>
          <a:xfrm>
            <a:off x="1270000" y="1638300"/>
            <a:ext cx="10464800" cy="3302000"/>
          </a:xfrm>
          <a:prstGeom prst="rect">
            <a:avLst/>
          </a:prstGeom>
        </p:spPr>
        <p:txBody>
          <a:bodyPr anchor="b"/>
          <a:lstStyle/>
          <a:p>
            <a:r>
              <a:t>Titteltekst</a:t>
            </a:r>
          </a:p>
        </p:txBody>
      </p:sp>
      <p:sp>
        <p:nvSpPr>
          <p:cNvPr id="12" name="Brødtekst nivå én…"/>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 name="Lysbilde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itat">
    <p:spTree>
      <p:nvGrpSpPr>
        <p:cNvPr id="1" name=""/>
        <p:cNvGrpSpPr/>
        <p:nvPr/>
      </p:nvGrpSpPr>
      <p:grpSpPr>
        <a:xfrm>
          <a:off x="0" y="0"/>
          <a:ext cx="0" cy="0"/>
          <a:chOff x="0" y="0"/>
          <a:chExt cx="0" cy="0"/>
        </a:xfrm>
      </p:grpSpPr>
      <p:sp>
        <p:nvSpPr>
          <p:cNvPr id="93" name="– 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 Johnny Appleseed</a:t>
            </a:r>
          </a:p>
        </p:txBody>
      </p:sp>
      <p:sp>
        <p:nvSpPr>
          <p:cNvPr id="94" name="«Skriv et sitat her.»"/>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«Skriv et sitat her.»</a:t>
            </a:r>
          </a:p>
        </p:txBody>
      </p:sp>
      <p:sp>
        <p:nvSpPr>
          <p:cNvPr id="9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
        <p:nvSpPr>
          <p:cNvPr id="102" name="Bild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ilde – horisontalt">
    <p:spTree>
      <p:nvGrpSpPr>
        <p:cNvPr id="1" name=""/>
        <p:cNvGrpSpPr/>
        <p:nvPr/>
      </p:nvGrpSpPr>
      <p:grpSpPr>
        <a:xfrm>
          <a:off x="0" y="0"/>
          <a:ext cx="0" cy="0"/>
          <a:chOff x="0" y="0"/>
          <a:chExt cx="0" cy="0"/>
        </a:xfrm>
      </p:grpSpPr>
      <p:sp>
        <p:nvSpPr>
          <p:cNvPr id="20" name="Bild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teltekst"/>
          <p:cNvSpPr txBox="1">
            <a:spLocks noGrp="1"/>
          </p:cNvSpPr>
          <p:nvPr>
            <p:ph type="title"/>
          </p:nvPr>
        </p:nvSpPr>
        <p:spPr>
          <a:xfrm>
            <a:off x="1270000" y="6718300"/>
            <a:ext cx="10464800" cy="1422400"/>
          </a:xfrm>
          <a:prstGeom prst="rect">
            <a:avLst/>
          </a:prstGeom>
        </p:spPr>
        <p:txBody>
          <a:bodyPr anchor="b"/>
          <a:lstStyle/>
          <a:p>
            <a:r>
              <a:t>Titteltekst</a:t>
            </a:r>
          </a:p>
        </p:txBody>
      </p:sp>
      <p:sp>
        <p:nvSpPr>
          <p:cNvPr id="22" name="Brødtekst nivå én…"/>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2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30" name="Titteltekst"/>
          <p:cNvSpPr txBox="1">
            <a:spLocks noGrp="1"/>
          </p:cNvSpPr>
          <p:nvPr>
            <p:ph type="title"/>
          </p:nvPr>
        </p:nvSpPr>
        <p:spPr>
          <a:xfrm>
            <a:off x="1270000" y="3225800"/>
            <a:ext cx="10464800" cy="3302000"/>
          </a:xfrm>
          <a:prstGeom prst="rect">
            <a:avLst/>
          </a:prstGeom>
        </p:spPr>
        <p:txBody>
          <a:bodyPr/>
          <a:lstStyle/>
          <a:p>
            <a:r>
              <a:t>Titteltekst</a:t>
            </a:r>
          </a:p>
        </p:txBody>
      </p:sp>
      <p:sp>
        <p:nvSpPr>
          <p:cNvPr id="3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lde – vertikalt">
    <p:spTree>
      <p:nvGrpSpPr>
        <p:cNvPr id="1" name=""/>
        <p:cNvGrpSpPr/>
        <p:nvPr/>
      </p:nvGrpSpPr>
      <p:grpSpPr>
        <a:xfrm>
          <a:off x="0" y="0"/>
          <a:ext cx="0" cy="0"/>
          <a:chOff x="0" y="0"/>
          <a:chExt cx="0" cy="0"/>
        </a:xfrm>
      </p:grpSpPr>
      <p:sp>
        <p:nvSpPr>
          <p:cNvPr id="38" name="Bild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teltekst"/>
          <p:cNvSpPr txBox="1">
            <a:spLocks noGrp="1"/>
          </p:cNvSpPr>
          <p:nvPr>
            <p:ph type="title"/>
          </p:nvPr>
        </p:nvSpPr>
        <p:spPr>
          <a:xfrm>
            <a:off x="952500" y="635000"/>
            <a:ext cx="5334000" cy="3987800"/>
          </a:xfrm>
          <a:prstGeom prst="rect">
            <a:avLst/>
          </a:prstGeom>
        </p:spPr>
        <p:txBody>
          <a:bodyPr anchor="b"/>
          <a:lstStyle>
            <a:lvl1pPr>
              <a:defRPr sz="6000"/>
            </a:lvl1pPr>
          </a:lstStyle>
          <a:p>
            <a:r>
              <a:t>Titteltekst</a:t>
            </a:r>
          </a:p>
        </p:txBody>
      </p:sp>
      <p:sp>
        <p:nvSpPr>
          <p:cNvPr id="40" name="Brødtekst nivå én…"/>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tel – øverst">
    <p:spTree>
      <p:nvGrpSpPr>
        <p:cNvPr id="1" name=""/>
        <p:cNvGrpSpPr/>
        <p:nvPr/>
      </p:nvGrpSpPr>
      <p:grpSpPr>
        <a:xfrm>
          <a:off x="0" y="0"/>
          <a:ext cx="0" cy="0"/>
          <a:chOff x="0" y="0"/>
          <a:chExt cx="0" cy="0"/>
        </a:xfrm>
      </p:grpSpPr>
      <p:sp>
        <p:nvSpPr>
          <p:cNvPr id="48" name="Titteltekst"/>
          <p:cNvSpPr txBox="1">
            <a:spLocks noGrp="1"/>
          </p:cNvSpPr>
          <p:nvPr>
            <p:ph type="title"/>
          </p:nvPr>
        </p:nvSpPr>
        <p:spPr>
          <a:prstGeom prst="rect">
            <a:avLst/>
          </a:prstGeom>
        </p:spPr>
        <p:txBody>
          <a:bodyPr/>
          <a:lstStyle/>
          <a:p>
            <a:r>
              <a:t>Titteltekst</a:t>
            </a:r>
          </a:p>
        </p:txBody>
      </p:sp>
      <p:sp>
        <p:nvSpPr>
          <p:cNvPr id="4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56" name="Titteltekst"/>
          <p:cNvSpPr txBox="1">
            <a:spLocks noGrp="1"/>
          </p:cNvSpPr>
          <p:nvPr>
            <p:ph type="title"/>
          </p:nvPr>
        </p:nvSpPr>
        <p:spPr>
          <a:prstGeom prst="rect">
            <a:avLst/>
          </a:prstGeom>
        </p:spPr>
        <p:txBody>
          <a:bodyPr/>
          <a:lstStyle/>
          <a:p>
            <a:r>
              <a:t>Titteltekst</a:t>
            </a:r>
          </a:p>
        </p:txBody>
      </p:sp>
      <p:sp>
        <p:nvSpPr>
          <p:cNvPr id="57" name="Brødtekst nivå én…"/>
          <p:cNvSpPr txBox="1">
            <a:spLocks noGrp="1"/>
          </p:cNvSpPr>
          <p:nvPr>
            <p:ph type="body" idx="1"/>
          </p:nvPr>
        </p:nvSpPr>
        <p:spPr>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5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65" name="Bild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teltekst"/>
          <p:cNvSpPr txBox="1">
            <a:spLocks noGrp="1"/>
          </p:cNvSpPr>
          <p:nvPr>
            <p:ph type="title"/>
          </p:nvPr>
        </p:nvSpPr>
        <p:spPr>
          <a:prstGeom prst="rect">
            <a:avLst/>
          </a:prstGeom>
        </p:spPr>
        <p:txBody>
          <a:bodyPr/>
          <a:lstStyle/>
          <a:p>
            <a:r>
              <a:t>Titteltekst</a:t>
            </a:r>
          </a:p>
        </p:txBody>
      </p:sp>
      <p:sp>
        <p:nvSpPr>
          <p:cNvPr id="67" name="Brødtekst nivå én…"/>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68" name="Lysbildenummer"/>
          <p:cNvSpPr txBox="1">
            <a:spLocks noGrp="1"/>
          </p:cNvSpPr>
          <p:nvPr>
            <p:ph type="sldNum" sz="quarter" idx="2"/>
          </p:nvPr>
        </p:nvSpPr>
        <p:spPr>
          <a:xfrm>
            <a:off x="6385373" y="9296400"/>
            <a:ext cx="227280"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75" name="Brødtekst nivå én…"/>
          <p:cNvSpPr txBox="1">
            <a:spLocks noGrp="1"/>
          </p:cNvSpPr>
          <p:nvPr>
            <p:ph type="body" idx="1"/>
          </p:nvPr>
        </p:nvSpPr>
        <p:spPr>
          <a:xfrm>
            <a:off x="952500" y="1270000"/>
            <a:ext cx="11099800" cy="7213600"/>
          </a:xfrm>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7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
        <p:nvSpPr>
          <p:cNvPr id="83" name="Bild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Bild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Bild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telteks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Titteltekst</a:t>
            </a:r>
          </a:p>
        </p:txBody>
      </p:sp>
      <p:sp>
        <p:nvSpPr>
          <p:cNvPr id="3" name="Brødtekst nivå én…"/>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4" name="Lysbildenummer"/>
          <p:cNvSpPr txBox="1">
            <a:spLocks noGrp="1"/>
          </p:cNvSpPr>
          <p:nvPr>
            <p:ph type="sldNum" sz="quarter" idx="2"/>
          </p:nvPr>
        </p:nvSpPr>
        <p:spPr>
          <a:xfrm>
            <a:off x="6385373" y="9296400"/>
            <a:ext cx="227280"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3"/>
          <a:srcRect l="5774" t="6826" r="5655" b="11746"/>
          <a:stretch/>
        </p:blipFill>
        <p:spPr>
          <a:xfrm>
            <a:off x="0" y="3028353"/>
            <a:ext cx="13004800" cy="6725247"/>
          </a:xfrm>
          <a:prstGeom prst="rect">
            <a:avLst/>
          </a:prstGeom>
        </p:spPr>
      </p:pic>
      <p:pic>
        <p:nvPicPr>
          <p:cNvPr id="8" name="Bilde 7">
            <a:extLst>
              <a:ext uri="{FF2B5EF4-FFF2-40B4-BE49-F238E27FC236}">
                <a16:creationId xmlns:a16="http://schemas.microsoft.com/office/drawing/2014/main" id="{0398CB44-A369-A241-8CEB-2A1B5D55C8DD}"/>
              </a:ext>
            </a:extLst>
          </p:cNvPr>
          <p:cNvPicPr>
            <a:picLocks noChangeAspect="1"/>
          </p:cNvPicPr>
          <p:nvPr/>
        </p:nvPicPr>
        <p:blipFill>
          <a:blip r:embed="rId4"/>
          <a:stretch>
            <a:fillRect/>
          </a:stretch>
        </p:blipFill>
        <p:spPr>
          <a:xfrm>
            <a:off x="-693" y="0"/>
            <a:ext cx="13005493" cy="7924501"/>
          </a:xfrm>
          <a:prstGeom prst="rect">
            <a:avLst/>
          </a:prstGeom>
        </p:spPr>
      </p:pic>
      <p:sp>
        <p:nvSpPr>
          <p:cNvPr id="10" name="Tittel 1">
            <a:extLst>
              <a:ext uri="{FF2B5EF4-FFF2-40B4-BE49-F238E27FC236}">
                <a16:creationId xmlns:a16="http://schemas.microsoft.com/office/drawing/2014/main" id="{867C9FDB-71E2-944A-9225-6A0E21589397}"/>
              </a:ext>
            </a:extLst>
          </p:cNvPr>
          <p:cNvSpPr txBox="1">
            <a:spLocks/>
          </p:cNvSpPr>
          <p:nvPr/>
        </p:nvSpPr>
        <p:spPr>
          <a:xfrm>
            <a:off x="838200" y="1015900"/>
            <a:ext cx="10515600" cy="60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4400" b="0" i="0"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Geolett</a:t>
            </a: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2019</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Sektordata i digitale </a:t>
            </a: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byggesøkerløsninger</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Framtidsbilde</a:t>
            </a: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 </a:t>
            </a:r>
            <a:r>
              <a:rPr lang="nb-NO" i="1" dirty="0">
                <a:solidFill>
                  <a:prstClr val="white"/>
                </a:solidFill>
                <a:latin typeface="Calibri Light" panose="020F0302020204030204"/>
                <a:ea typeface="Helvetica Neue Medium"/>
                <a:cs typeface="Helvetica Neue Medium"/>
              </a:rPr>
              <a:t>tema</a:t>
            </a: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data fra Miljødirektoratet</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28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Etablert i samarbeid med Miljødirektoratet </a:t>
            </a:r>
          </a:p>
        </p:txBody>
      </p:sp>
    </p:spTree>
    <p:extLst>
      <p:ext uri="{BB962C8B-B14F-4D97-AF65-F5344CB8AC3E}">
        <p14:creationId xmlns:p14="http://schemas.microsoft.com/office/powerpoint/2010/main" val="5520195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38" name="Slåttemark 6.png" descr="Slåttemark 6.png"/>
          <p:cNvPicPr>
            <a:picLocks noChangeAspect="1"/>
          </p:cNvPicPr>
          <p:nvPr/>
        </p:nvPicPr>
        <p:blipFill>
          <a:blip r:embed="rId3">
            <a:extLst/>
          </a:blip>
          <a:stretch>
            <a:fillRect/>
          </a:stretch>
        </p:blipFill>
        <p:spPr>
          <a:xfrm>
            <a:off x="-2184400" y="-1511300"/>
            <a:ext cx="17373600" cy="13023841"/>
          </a:xfrm>
          <a:prstGeom prst="rect">
            <a:avLst/>
          </a:prstGeom>
          <a:ln w="12700">
            <a:miter lim="400000"/>
          </a:ln>
        </p:spPr>
      </p:pic>
      <p:pic>
        <p:nvPicPr>
          <p:cNvPr id="139" name="icons8-hand_cursor.png" descr="icons8-hand_cursor.png"/>
          <p:cNvPicPr>
            <a:picLocks noChangeAspect="1"/>
          </p:cNvPicPr>
          <p:nvPr/>
        </p:nvPicPr>
        <p:blipFill>
          <a:blip r:embed="rId4">
            <a:extLst/>
          </a:blip>
          <a:stretch>
            <a:fillRect/>
          </a:stretch>
        </p:blipFill>
        <p:spPr>
          <a:xfrm>
            <a:off x="7480300" y="4394200"/>
            <a:ext cx="248250" cy="2910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1000"/>
                                  </p:stCondLst>
                                  <p:childTnLst>
                                    <p:animMotion origin="layout" path="M 0.000000 0.000000 C -0.055864 -0.013048 -0.104888 -0.057286 -0.134739 -0.121584 C -0.154749 -0.164687 -0.164909 -0.214628 -0.163978 -0.265305" pathEditMode="relative">
                                      <p:cBhvr>
                                        <p:cTn id="6" dur="1500" fill="hold"/>
                                        <p:tgtEl>
                                          <p:spTgt spid="1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41" name="Slåttemark 5.png" descr="Slåttemark 5.png"/>
          <p:cNvPicPr>
            <a:picLocks noChangeAspect="1"/>
          </p:cNvPicPr>
          <p:nvPr/>
        </p:nvPicPr>
        <p:blipFill>
          <a:blip r:embed="rId3">
            <a:extLst/>
          </a:blip>
          <a:stretch>
            <a:fillRect/>
          </a:stretch>
        </p:blipFill>
        <p:spPr>
          <a:xfrm>
            <a:off x="-2184400" y="-1511300"/>
            <a:ext cx="17373600" cy="13023841"/>
          </a:xfrm>
          <a:prstGeom prst="rect">
            <a:avLst/>
          </a:prstGeom>
          <a:ln w="12700">
            <a:miter lim="400000"/>
          </a:ln>
        </p:spPr>
      </p:pic>
      <p:pic>
        <p:nvPicPr>
          <p:cNvPr id="142" name="icons8-hand_cursor.png" descr="icons8-hand_cursor.png"/>
          <p:cNvPicPr>
            <a:picLocks noChangeAspect="1"/>
          </p:cNvPicPr>
          <p:nvPr/>
        </p:nvPicPr>
        <p:blipFill>
          <a:blip r:embed="rId4">
            <a:extLst/>
          </a:blip>
          <a:stretch>
            <a:fillRect/>
          </a:stretch>
        </p:blipFill>
        <p:spPr>
          <a:xfrm>
            <a:off x="5346700" y="1803400"/>
            <a:ext cx="248250" cy="2910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500"/>
                                  </p:stCondLst>
                                  <p:childTnLst>
                                    <p:animMotion origin="layout" path="M 0.000000 0.000000 C 0.100157 0.013196 0.201146 0.010070 0.300736 -0.009310 C 0.372989 -0.023371 0.444166 -0.045931 0.513436 -0.076726" pathEditMode="relative">
                                      <p:cBhvr>
                                        <p:cTn id="6" dur="1500" fill="hold"/>
                                        <p:tgtEl>
                                          <p:spTgt spid="1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Slåttemark 7.png" descr="Slåttemark 7.png"/>
          <p:cNvPicPr>
            <a:picLocks noChangeAspect="1"/>
          </p:cNvPicPr>
          <p:nvPr/>
        </p:nvPicPr>
        <p:blipFill>
          <a:blip r:embed="rId3">
            <a:extLst/>
          </a:blip>
          <a:stretch>
            <a:fillRect/>
          </a:stretch>
        </p:blipFill>
        <p:spPr>
          <a:xfrm>
            <a:off x="-2184400" y="-1511300"/>
            <a:ext cx="17373600" cy="13023841"/>
          </a:xfrm>
          <a:prstGeom prst="rect">
            <a:avLst/>
          </a:prstGeom>
          <a:ln w="12700">
            <a:miter lim="400000"/>
          </a:ln>
        </p:spPr>
      </p:pic>
      <p:pic>
        <p:nvPicPr>
          <p:cNvPr id="145" name="icons8-hand_cursor.png" descr="icons8-hand_cursor.png"/>
          <p:cNvPicPr>
            <a:picLocks noChangeAspect="1"/>
          </p:cNvPicPr>
          <p:nvPr/>
        </p:nvPicPr>
        <p:blipFill>
          <a:blip r:embed="rId4">
            <a:extLst/>
          </a:blip>
          <a:stretch>
            <a:fillRect/>
          </a:stretch>
        </p:blipFill>
        <p:spPr>
          <a:xfrm>
            <a:off x="12026900" y="1054100"/>
            <a:ext cx="248250" cy="291052"/>
          </a:xfrm>
          <a:prstGeom prst="rect">
            <a:avLst/>
          </a:prstGeom>
          <a:ln w="12700">
            <a:miter lim="400000"/>
          </a:ln>
        </p:spPr>
      </p:pic>
    </p:spTree>
    <p:extLst>
      <p:ext uri="{BB962C8B-B14F-4D97-AF65-F5344CB8AC3E}">
        <p14:creationId xmlns:p14="http://schemas.microsoft.com/office/powerpoint/2010/main" val="38715417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63502 0.130822 -0.132567 0.256691 -0.206856 0.376991 C -0.261238 0.465055 -0.318363 0.550042 -0.378082 0.631729" pathEditMode="relative">
                                      <p:cBhvr>
                                        <p:cTn id="6" dur="1000" fill="hold"/>
                                        <p:tgtEl>
                                          <p:spTgt spid="145"/>
                                        </p:tgtEl>
                                        <p:attrNameLst>
                                          <p:attrName>ppt_x</p:attrName>
                                          <p:attrName>ppt_y</p:attrName>
                                        </p:attrNameLst>
                                      </p:cBhvr>
                                    </p:animMotion>
                                  </p:childTnLst>
                                </p:cTn>
                              </p:par>
                            </p:childTnLst>
                          </p:cTn>
                        </p:par>
                        <p:par>
                          <p:cTn id="7" fill="hold">
                            <p:stCondLst>
                              <p:cond delay="1000"/>
                            </p:stCondLst>
                            <p:childTnLst>
                              <p:par>
                                <p:cTn id="8" presetID="-1" presetClass="path" presetSubtype="0" accel="50000" decel="50000" fill="hold" nodeType="afterEffect">
                                  <p:stCondLst>
                                    <p:cond delay="0"/>
                                  </p:stCondLst>
                                  <p:childTnLst>
                                    <p:animMotion origin="layout" path="M -0.378082 0.631729 C -0.412280 0.627060 -0.428802 0.573488 -0.406959 0.538094 C -0.395611 0.519705 -0.376197 0.514319 -0.360290 0.525146" pathEditMode="relative">
                                      <p:cBhvr>
                                        <p:cTn id="9" dur="1000" fill="hold"/>
                                        <p:tgtEl>
                                          <p:spTgt spid="145"/>
                                        </p:tgtEl>
                                        <p:attrNameLst>
                                          <p:attrName>ppt_x</p:attrName>
                                          <p:attrName>ppt_y</p:attrName>
                                        </p:attrNameLst>
                                      </p:cBhvr>
                                    </p:animMotion>
                                  </p:childTnLst>
                                </p:cTn>
                              </p:par>
                            </p:childTnLst>
                          </p:cTn>
                        </p:par>
                        <p:par>
                          <p:cTn id="10" fill="hold">
                            <p:stCondLst>
                              <p:cond delay="2000"/>
                            </p:stCondLst>
                            <p:childTnLst>
                              <p:par>
                                <p:cTn id="11" presetID="-1" presetClass="path" presetSubtype="0" accel="50000" decel="50000" fill="hold" nodeType="afterEffect">
                                  <p:stCondLst>
                                    <p:cond delay="0"/>
                                  </p:stCondLst>
                                  <p:childTnLst>
                                    <p:animMotion origin="layout" path="M -0.360290 0.525146 C -0.385706 0.523985 -0.402867 0.490083 -0.394166 0.458221 C -0.387467 0.433687 -0.367174 0.420958 -0.348727 0.429718" pathEditMode="relative">
                                      <p:cBhvr>
                                        <p:cTn id="12" dur="1000" fill="hold"/>
                                        <p:tgtEl>
                                          <p:spTgt spid="145"/>
                                        </p:tgtEl>
                                        <p:attrNameLst>
                                          <p:attrName>ppt_x</p:attrName>
                                          <p:attrName>ppt_y</p:attrName>
                                        </p:attrNameLst>
                                      </p:cBhvr>
                                    </p:animMotion>
                                  </p:childTnLst>
                                </p:cTn>
                              </p:par>
                            </p:childTnLst>
                          </p:cTn>
                        </p:par>
                        <p:par>
                          <p:cTn id="13" fill="hold">
                            <p:stCondLst>
                              <p:cond delay="3000"/>
                            </p:stCondLst>
                            <p:childTnLst>
                              <p:par>
                                <p:cTn id="14" presetID="-1" presetClass="path" presetSubtype="0" accel="50000" decel="50000" fill="hold" nodeType="afterEffect">
                                  <p:stCondLst>
                                    <p:cond delay="0"/>
                                  </p:stCondLst>
                                  <p:childTnLst>
                                    <p:animMotion origin="layout" path="M -0.348727 0.429718 C -0.362964 0.440767 -0.380512 0.425198 -0.378367 0.403422 C -0.376275 0.382175 -0.357011 0.373027 -0.345316 0.387726" pathEditMode="relative">
                                      <p:cBhvr>
                                        <p:cTn id="15" dur="1000" fill="hold"/>
                                        <p:tgtEl>
                                          <p:spTgt spid="145"/>
                                        </p:tgtEl>
                                        <p:attrNameLst>
                                          <p:attrName>ppt_x</p:attrName>
                                          <p:attrName>ppt_y</p:attrName>
                                        </p:attrNameLst>
                                      </p:cBhvr>
                                    </p:animMotion>
                                  </p:childTnLst>
                                </p:cTn>
                              </p:par>
                            </p:childTnLst>
                          </p:cTn>
                        </p:par>
                        <p:par>
                          <p:cTn id="16" fill="hold">
                            <p:stCondLst>
                              <p:cond delay="4000"/>
                            </p:stCondLst>
                            <p:childTnLst>
                              <p:par>
                                <p:cTn id="17" presetID="-1" presetClass="path" presetSubtype="0" accel="50000" decel="50000" fill="hold" nodeType="afterEffect">
                                  <p:stCondLst>
                                    <p:cond delay="0"/>
                                  </p:stCondLst>
                                  <p:childTnLst>
                                    <p:animMotion origin="layout" path="M -0.345316 0.387726 C -0.347892 0.375748 -0.347995 0.363065 -0.345614 0.351016 C -0.342706 0.336298 -0.336261 0.323257 -0.327265 0.313889" pathEditMode="relative">
                                      <p:cBhvr>
                                        <p:cTn id="18" dur="1000" fill="hold"/>
                                        <p:tgtEl>
                                          <p:spTgt spid="145"/>
                                        </p:tgtEl>
                                        <p:attrNameLst>
                                          <p:attrName>ppt_x</p:attrName>
                                          <p:attrName>ppt_y</p:attrName>
                                        </p:attrNameLst>
                                      </p:cBhvr>
                                    </p:animMotion>
                                  </p:childTnLst>
                                </p:cTn>
                              </p:par>
                            </p:childTnLst>
                          </p:cTn>
                        </p:par>
                        <p:par>
                          <p:cTn id="19" fill="hold">
                            <p:stCondLst>
                              <p:cond delay="5000"/>
                            </p:stCondLst>
                            <p:childTnLst>
                              <p:par>
                                <p:cTn id="20" presetID="-1" presetClass="path" presetSubtype="0" accel="50000" decel="50000" fill="hold" nodeType="afterEffect">
                                  <p:stCondLst>
                                    <p:cond delay="0"/>
                                  </p:stCondLst>
                                  <p:childTnLst>
                                    <p:animMotion origin="layout" path="M -0.327265 0.313889 C -0.282258 0.276987 -0.243541 0.227937 -0.213602 0.169891 C -0.187207 0.118717 -0.168131 0.061480 -0.157335 0.001063" pathEditMode="relative">
                                      <p:cBhvr>
                                        <p:cTn id="21" dur="1000" fill="hold"/>
                                        <p:tgtEl>
                                          <p:spTgt spid="1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Slåttemark 8.png" descr="Slåttemark 8.png"/>
          <p:cNvPicPr>
            <a:picLocks noChangeAspect="1"/>
          </p:cNvPicPr>
          <p:nvPr/>
        </p:nvPicPr>
        <p:blipFill>
          <a:blip r:embed="rId3">
            <a:extLst/>
          </a:blip>
          <a:stretch>
            <a:fillRect/>
          </a:stretch>
        </p:blipFill>
        <p:spPr>
          <a:xfrm>
            <a:off x="-2184400" y="-1511300"/>
            <a:ext cx="17373600" cy="13023841"/>
          </a:xfrm>
          <a:prstGeom prst="rect">
            <a:avLst/>
          </a:prstGeom>
          <a:ln w="12700">
            <a:miter lim="400000"/>
          </a:ln>
        </p:spPr>
      </p:pic>
      <p:pic>
        <p:nvPicPr>
          <p:cNvPr id="148" name="icons8-hand_cursor.png" descr="icons8-hand_cursor.png"/>
          <p:cNvPicPr>
            <a:picLocks noChangeAspect="1"/>
          </p:cNvPicPr>
          <p:nvPr/>
        </p:nvPicPr>
        <p:blipFill>
          <a:blip r:embed="rId4">
            <a:extLst/>
          </a:blip>
          <a:stretch>
            <a:fillRect/>
          </a:stretch>
        </p:blipFill>
        <p:spPr>
          <a:xfrm>
            <a:off x="9982200" y="1066800"/>
            <a:ext cx="249145" cy="292100"/>
          </a:xfrm>
          <a:prstGeom prst="rect">
            <a:avLst/>
          </a:prstGeom>
          <a:ln w="12700">
            <a:miter lim="400000"/>
          </a:ln>
        </p:spPr>
      </p:pic>
    </p:spTree>
    <p:extLst>
      <p:ext uri="{BB962C8B-B14F-4D97-AF65-F5344CB8AC3E}">
        <p14:creationId xmlns:p14="http://schemas.microsoft.com/office/powerpoint/2010/main" val="21199039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02925 0.057269 -0.013061 0.113472 -0.029982 0.166254 C -0.033747 0.177998 -0.037842 0.189549 -0.042259 0.200882" pathEditMode="relative">
                                      <p:cBhvr>
                                        <p:cTn id="6" dur="1500" fill="hold"/>
                                        <p:tgtEl>
                                          <p:spTgt spid="14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42259 0.200882 C -0.023748 0.171397 -0.008212 0.138806 0.003951 0.103941 C 0.015505 0.070824 0.023924 0.035918 0.029013 0.000029" pathEditMode="relative">
                                      <p:cBhvr>
                                        <p:cTn id="10" dur="1000" fill="hold"/>
                                        <p:tgtEl>
                                          <p:spTgt spid="1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50" name="md_slåttemark_person01.png" descr="md_slåttemark_person01.png"/>
          <p:cNvPicPr>
            <a:picLocks noChangeAspect="1"/>
          </p:cNvPicPr>
          <p:nvPr/>
        </p:nvPicPr>
        <p:blipFill>
          <a:blip r:embed="rId2">
            <a:extLst/>
          </a:blip>
          <a:stretch>
            <a:fillRect/>
          </a:stretch>
        </p:blipFill>
        <p:spPr>
          <a:xfrm>
            <a:off x="10538966" y="3067050"/>
            <a:ext cx="1727201" cy="4889500"/>
          </a:xfrm>
          <a:prstGeom prst="rect">
            <a:avLst/>
          </a:prstGeom>
          <a:ln w="12700">
            <a:miter lim="400000"/>
          </a:ln>
        </p:spPr>
      </p:pic>
      <p:pic>
        <p:nvPicPr>
          <p:cNvPr id="151" name="062DD9FB-8CA7-4518-8C77-1C63F6AC78DE 1.png" descr="062DD9FB-8CA7-4518-8C77-1C63F6AC78DE 1.png"/>
          <p:cNvPicPr>
            <a:picLocks noChangeAspect="1"/>
          </p:cNvPicPr>
          <p:nvPr/>
        </p:nvPicPr>
        <p:blipFill>
          <a:blip r:embed="rId3">
            <a:extLst/>
          </a:blip>
          <a:stretch>
            <a:fillRect/>
          </a:stretch>
        </p:blipFill>
        <p:spPr>
          <a:xfrm rot="21240000">
            <a:off x="8109560" y="4048350"/>
            <a:ext cx="2003455" cy="1501858"/>
          </a:xfrm>
          <a:prstGeom prst="rect">
            <a:avLst/>
          </a:prstGeom>
          <a:ln w="12700">
            <a:miter lim="400000"/>
          </a:ln>
        </p:spPr>
      </p:pic>
      <p:pic>
        <p:nvPicPr>
          <p:cNvPr id="152" name="Linje" descr="Linje"/>
          <p:cNvPicPr>
            <a:picLocks/>
          </p:cNvPicPr>
          <p:nvPr/>
        </p:nvPicPr>
        <p:blipFill>
          <a:blip r:embed="rId4">
            <a:extLst/>
          </a:blip>
          <a:stretch>
            <a:fillRect/>
          </a:stretch>
        </p:blipFill>
        <p:spPr>
          <a:xfrm rot="9248287">
            <a:off x="5930210" y="5687158"/>
            <a:ext cx="2249154" cy="246565"/>
          </a:xfrm>
          <a:prstGeom prst="rect">
            <a:avLst/>
          </a:prstGeom>
        </p:spPr>
      </p:pic>
      <p:sp>
        <p:nvSpPr>
          <p:cNvPr id="154" name="Kåre sender søknad direkte fra verktøyet"/>
          <p:cNvSpPr txBox="1"/>
          <p:nvPr/>
        </p:nvSpPr>
        <p:spPr>
          <a:xfrm>
            <a:off x="7719076" y="5727699"/>
            <a:ext cx="2683568"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t>Kåre sender søknad direkte fra verktøyet</a:t>
            </a:r>
          </a:p>
        </p:txBody>
      </p:sp>
      <p:pic>
        <p:nvPicPr>
          <p:cNvPr id="155" name="062DD9FB-8CA7-4518-8C77-1C63F6AC78DE 1.png" descr="062DD9FB-8CA7-4518-8C77-1C63F6AC78DE 1.png"/>
          <p:cNvPicPr>
            <a:picLocks noChangeAspect="1"/>
          </p:cNvPicPr>
          <p:nvPr/>
        </p:nvPicPr>
        <p:blipFill>
          <a:blip r:embed="rId3">
            <a:extLst/>
          </a:blip>
          <a:stretch>
            <a:fillRect/>
          </a:stretch>
        </p:blipFill>
        <p:spPr>
          <a:xfrm rot="21600000">
            <a:off x="3791560" y="5572350"/>
            <a:ext cx="2003455" cy="1501858"/>
          </a:xfrm>
          <a:prstGeom prst="rect">
            <a:avLst/>
          </a:prstGeom>
          <a:ln w="12700">
            <a:miter lim="400000"/>
          </a:ln>
        </p:spPr>
      </p:pic>
      <p:sp>
        <p:nvSpPr>
          <p:cNvPr id="156" name="Byggesaksavdelingen mottar søknaden og ser veien direkte tegnet på tomta."/>
          <p:cNvSpPr txBox="1"/>
          <p:nvPr/>
        </p:nvSpPr>
        <p:spPr>
          <a:xfrm>
            <a:off x="3239797" y="7105781"/>
            <a:ext cx="3221388"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t>Byggesaksavdelingen mottar søknaden og ser veien direkte tegnet på tomta.</a:t>
            </a:r>
          </a:p>
        </p:txBody>
      </p:sp>
      <p:pic>
        <p:nvPicPr>
          <p:cNvPr id="157" name="062DD9FB-8CA7-4518-8C77-1C63F6AC78DE 2.png" descr="062DD9FB-8CA7-4518-8C77-1C63F6AC78DE 2.png"/>
          <p:cNvPicPr>
            <a:picLocks noChangeAspect="1"/>
          </p:cNvPicPr>
          <p:nvPr/>
        </p:nvPicPr>
        <p:blipFill>
          <a:blip r:embed="rId5">
            <a:extLst/>
          </a:blip>
          <a:stretch>
            <a:fillRect/>
          </a:stretch>
        </p:blipFill>
        <p:spPr>
          <a:xfrm>
            <a:off x="286275" y="3180604"/>
            <a:ext cx="3085440" cy="2312951"/>
          </a:xfrm>
          <a:prstGeom prst="rect">
            <a:avLst/>
          </a:prstGeom>
          <a:ln w="12700">
            <a:miter lim="400000"/>
          </a:ln>
        </p:spPr>
      </p:pic>
      <p:pic>
        <p:nvPicPr>
          <p:cNvPr id="158" name="Linje" descr="Linje"/>
          <p:cNvPicPr>
            <a:picLocks/>
          </p:cNvPicPr>
          <p:nvPr/>
        </p:nvPicPr>
        <p:blipFill>
          <a:blip r:embed="rId6">
            <a:extLst/>
          </a:blip>
          <a:stretch>
            <a:fillRect/>
          </a:stretch>
        </p:blipFill>
        <p:spPr>
          <a:xfrm rot="13713567">
            <a:off x="2374284" y="5679986"/>
            <a:ext cx="1369100" cy="246564"/>
          </a:xfrm>
          <a:prstGeom prst="rect">
            <a:avLst/>
          </a:prstGeom>
        </p:spPr>
      </p:pic>
      <p:pic>
        <p:nvPicPr>
          <p:cNvPr id="160" name="Linje" descr="Linje"/>
          <p:cNvPicPr>
            <a:picLocks/>
          </p:cNvPicPr>
          <p:nvPr/>
        </p:nvPicPr>
        <p:blipFill>
          <a:blip r:embed="rId7">
            <a:extLst/>
          </a:blip>
          <a:stretch>
            <a:fillRect/>
          </a:stretch>
        </p:blipFill>
        <p:spPr>
          <a:xfrm rot="13500000">
            <a:off x="2603546" y="4977236"/>
            <a:ext cx="1445677" cy="246565"/>
          </a:xfrm>
          <a:prstGeom prst="rect">
            <a:avLst/>
          </a:prstGeom>
        </p:spPr>
      </p:pic>
      <p:sp>
        <p:nvSpPr>
          <p:cNvPr id="162" name="Miljødirektoratet er enige om at inngripen i slåttemarken ikke vil påvirke lokaliteten og går med på å godkjenne tiltaket."/>
          <p:cNvSpPr txBox="1"/>
          <p:nvPr/>
        </p:nvSpPr>
        <p:spPr>
          <a:xfrm>
            <a:off x="644099" y="1575776"/>
            <a:ext cx="3630775"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t>Miljødirektoratet er enige om at inngripen i slåttemarken ikke vil påvirke lokaliteten og går med på å godkjenne tiltaket.</a:t>
            </a:r>
          </a:p>
        </p:txBody>
      </p:sp>
      <p:pic>
        <p:nvPicPr>
          <p:cNvPr id="163" name="062DD9FB-8CA7-4518-8C77-1C63F6AC78DE 3.png" descr="062DD9FB-8CA7-4518-8C77-1C63F6AC78DE 3.png"/>
          <p:cNvPicPr>
            <a:picLocks noChangeAspect="1"/>
          </p:cNvPicPr>
          <p:nvPr/>
        </p:nvPicPr>
        <p:blipFill>
          <a:blip r:embed="rId8">
            <a:extLst/>
          </a:blip>
          <a:stretch>
            <a:fillRect/>
          </a:stretch>
        </p:blipFill>
        <p:spPr>
          <a:xfrm>
            <a:off x="3434449" y="614970"/>
            <a:ext cx="6069900" cy="4550204"/>
          </a:xfrm>
          <a:prstGeom prst="rect">
            <a:avLst/>
          </a:prstGeom>
          <a:ln w="12700">
            <a:miter lim="400000"/>
          </a:ln>
        </p:spPr>
      </p:pic>
      <p:pic>
        <p:nvPicPr>
          <p:cNvPr id="164" name="Linje" descr="Linje"/>
          <p:cNvPicPr>
            <a:picLocks/>
          </p:cNvPicPr>
          <p:nvPr/>
        </p:nvPicPr>
        <p:blipFill>
          <a:blip r:embed="rId9">
            <a:extLst/>
          </a:blip>
          <a:stretch>
            <a:fillRect/>
          </a:stretch>
        </p:blipFill>
        <p:spPr>
          <a:xfrm rot="9218631">
            <a:off x="5941952" y="5127305"/>
            <a:ext cx="2201364" cy="246564"/>
          </a:xfrm>
          <a:prstGeom prst="rect">
            <a:avLst/>
          </a:prstGeom>
        </p:spPr>
      </p:pic>
      <p:sp>
        <p:nvSpPr>
          <p:cNvPr id="166" name="Endringen registreres i kommunens korrekturutgave av AR5."/>
          <p:cNvSpPr txBox="1"/>
          <p:nvPr/>
        </p:nvSpPr>
        <p:spPr>
          <a:xfrm>
            <a:off x="6893251" y="1552654"/>
            <a:ext cx="397328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t>Endringen registreres i kommunens korrekturutgave av AR5.</a:t>
            </a:r>
          </a:p>
        </p:txBody>
      </p:sp>
      <p:pic>
        <p:nvPicPr>
          <p:cNvPr id="167" name="Linje" descr="Linje"/>
          <p:cNvPicPr>
            <a:picLocks/>
          </p:cNvPicPr>
          <p:nvPr/>
        </p:nvPicPr>
        <p:blipFill>
          <a:blip r:embed="rId10">
            <a:extLst/>
          </a:blip>
          <a:stretch>
            <a:fillRect/>
          </a:stretch>
        </p:blipFill>
        <p:spPr>
          <a:xfrm rot="7347236">
            <a:off x="4631645" y="4427050"/>
            <a:ext cx="1797589" cy="24656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15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6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15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2000"/>
                                  </p:stCondLst>
                                  <p:iterate>
                                    <p:tmAbs val="0"/>
                                  </p:iterate>
                                  <p:childTnLst>
                                    <p:set>
                                      <p:cBhvr>
                                        <p:cTn id="25" fill="hold"/>
                                        <p:tgtEl>
                                          <p:spTgt spid="160"/>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8" nodeType="afterEffect">
                                  <p:stCondLst>
                                    <p:cond delay="400"/>
                                  </p:stCondLst>
                                  <p:iterate>
                                    <p:tmAbs val="0"/>
                                  </p:iterate>
                                  <p:childTnLst>
                                    <p:set>
                                      <p:cBhvr>
                                        <p:cTn id="28" fill="hold"/>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9" nodeType="clickEffect">
                                  <p:stCondLst>
                                    <p:cond delay="0"/>
                                  </p:stCondLst>
                                  <p:iterate>
                                    <p:tmAbs val="0"/>
                                  </p:iterate>
                                  <p:childTnLst>
                                    <p:set>
                                      <p:cBhvr>
                                        <p:cTn id="32" fill="hold"/>
                                        <p:tgtEl>
                                          <p:spTgt spid="16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163"/>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animBg="1" advAuto="0"/>
      <p:bldP spid="155" grpId="2" animBg="1" advAuto="0"/>
      <p:bldP spid="156" grpId="3" animBg="1" advAuto="0"/>
      <p:bldP spid="157" grpId="6" animBg="1" advAuto="0"/>
      <p:bldP spid="158" grpId="4" animBg="1" advAuto="0"/>
      <p:bldP spid="160" grpId="7" animBg="1" advAuto="0"/>
      <p:bldP spid="162" grpId="5" animBg="1" advAuto="0"/>
      <p:bldP spid="163" grpId="10" animBg="1" advAuto="0"/>
      <p:bldP spid="164" grpId="8" animBg="1" advAuto="0"/>
      <p:bldP spid="166" grpId="11" animBg="1" advAuto="0"/>
      <p:bldP spid="167" grpId="9"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832DABB-1CF4-064E-AD8B-7AA76E0C82C4}"/>
              </a:ext>
            </a:extLst>
          </p:cNvPr>
          <p:cNvPicPr>
            <a:picLocks noChangeAspect="1"/>
          </p:cNvPicPr>
          <p:nvPr/>
        </p:nvPicPr>
        <p:blipFill>
          <a:blip r:embed="rId3"/>
          <a:stretch>
            <a:fillRect/>
          </a:stretch>
        </p:blipFill>
        <p:spPr>
          <a:xfrm>
            <a:off x="-693" y="1"/>
            <a:ext cx="13005493" cy="9753600"/>
          </a:xfrm>
          <a:prstGeom prst="rect">
            <a:avLst/>
          </a:prstGeom>
        </p:spPr>
      </p:pic>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4"/>
          <a:srcRect l="5774" t="11557" r="5655" b="13190"/>
          <a:stretch/>
        </p:blipFill>
        <p:spPr>
          <a:xfrm>
            <a:off x="-693" y="2107096"/>
            <a:ext cx="13004800" cy="6215269"/>
          </a:xfrm>
          <a:prstGeom prst="rect">
            <a:avLst/>
          </a:prstGeom>
        </p:spPr>
      </p:pic>
    </p:spTree>
    <p:extLst>
      <p:ext uri="{BB962C8B-B14F-4D97-AF65-F5344CB8AC3E}">
        <p14:creationId xmlns:p14="http://schemas.microsoft.com/office/powerpoint/2010/main" val="21640692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B6205-7E99-E840-9B3B-985CA7C0D719}"/>
              </a:ext>
            </a:extLst>
          </p:cNvPr>
          <p:cNvSpPr>
            <a:spLocks noGrp="1"/>
          </p:cNvSpPr>
          <p:nvPr>
            <p:ph type="title"/>
          </p:nvPr>
        </p:nvSpPr>
        <p:spPr/>
        <p:txBody>
          <a:bodyPr>
            <a:normAutofit/>
          </a:bodyPr>
          <a:lstStyle/>
          <a:p>
            <a:r>
              <a:rPr lang="nb-NO" sz="4000" dirty="0">
                <a:latin typeface="Arial" panose="020B0604020202020204" pitchFamily="34" charset="0"/>
                <a:cs typeface="Arial" panose="020B0604020202020204" pitchFamily="34" charset="0"/>
              </a:rPr>
              <a:t>Bakgrunn </a:t>
            </a:r>
            <a:br>
              <a:rPr lang="nb-NO" sz="4000" dirty="0">
                <a:latin typeface="Arial" panose="020B0604020202020204" pitchFamily="34" charset="0"/>
                <a:cs typeface="Arial" panose="020B0604020202020204" pitchFamily="34" charset="0"/>
              </a:rPr>
            </a:br>
            <a:r>
              <a:rPr lang="nb-NO" sz="4000" dirty="0">
                <a:latin typeface="Arial" panose="020B0604020202020204" pitchFamily="34" charset="0"/>
                <a:cs typeface="Arial" panose="020B0604020202020204" pitchFamily="34" charset="0"/>
              </a:rPr>
              <a:t>– og noen tips til den som skal presentere</a:t>
            </a:r>
          </a:p>
        </p:txBody>
      </p:sp>
      <p:sp>
        <p:nvSpPr>
          <p:cNvPr id="3" name="Plassholder for tekst 2">
            <a:extLst>
              <a:ext uri="{FF2B5EF4-FFF2-40B4-BE49-F238E27FC236}">
                <a16:creationId xmlns:a16="http://schemas.microsoft.com/office/drawing/2014/main" id="{5AD7DBBA-FE16-B247-B6C5-C39859B15C3F}"/>
              </a:ext>
            </a:extLst>
          </p:cNvPr>
          <p:cNvSpPr>
            <a:spLocks noGrp="1"/>
          </p:cNvSpPr>
          <p:nvPr>
            <p:ph type="body" idx="1"/>
          </p:nvPr>
        </p:nvSpPr>
        <p:spPr/>
        <p:txBody>
          <a:bodyPr anchor="t">
            <a:normAutofit/>
          </a:bodyPr>
          <a:lstStyle/>
          <a:p>
            <a:pPr marL="0" indent="0">
              <a:buNone/>
            </a:pPr>
            <a:r>
              <a:rPr lang="nb-NO" sz="1600" b="1" dirty="0">
                <a:latin typeface="Lato" panose="020F0502020204030203" pitchFamily="34" charset="0"/>
                <a:ea typeface="Lato" panose="020F0502020204030203" pitchFamily="34" charset="0"/>
                <a:cs typeface="Lato" panose="020F0502020204030203" pitchFamily="34" charset="0"/>
              </a:rPr>
              <a:t>Hensikt</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Det finnes i alt 15 sektormyndigheter som kan ha innsigelser mot en byggesøknad. Miljødirektoratet er en av dem. Ofte vet ikke søkerne om disse forholdene på forhånd og det er utfordrende for dem å forstå hva de betyr for søknaden. De dukker gjerne opp sent i prosessen, etter at søkeren har investert mye i prosjektet, både emosjonelt, i tid brukt til planlegging og kanskje også kostnader, for eksempel til arkitekthjelp. </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demonstratoren har til hensikt å vise hvordan tilgjengeliggjøring av temadata kan forenkle byggesøknadsprosessen for alle involverte parter. Den viser et tenkt framtidig scenario, med fokus på søkerens opplevelse av prosessen.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Instruksjoner</a:t>
            </a: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For å vise historien, ta opp presentasjonen i presentasjonsvisning (velg Lysbildefremvisning/ Presentasjonsvisning). Da vil du se «manus» i notatfeltet på skjermen på egen </a:t>
            </a:r>
            <a:r>
              <a:rPr lang="nb-NO" sz="1600" dirty="0" err="1">
                <a:latin typeface="Lato" panose="020F0502020204030203" pitchFamily="34" charset="0"/>
                <a:ea typeface="Lato" panose="020F0502020204030203" pitchFamily="34" charset="0"/>
                <a:cs typeface="Lato" panose="020F0502020204030203" pitchFamily="34" charset="0"/>
              </a:rPr>
              <a:t>laptop</a:t>
            </a:r>
            <a:r>
              <a:rPr lang="nb-NO" sz="1600" dirty="0">
                <a:latin typeface="Lato" panose="020F0502020204030203" pitchFamily="34" charset="0"/>
                <a:ea typeface="Lato" panose="020F0502020204030203" pitchFamily="34" charset="0"/>
                <a:cs typeface="Lato" panose="020F0502020204030203" pitchFamily="34" charset="0"/>
              </a:rPr>
              <a:t>. Deler av presentasjonen har innebygde animasjoner. For å få flyt i historien er det angitt når i manuset du skal klikke deg videre til neste bilde eller animasjon.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Hvem som står bak</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demoen eies av Miljødirektoratet. Den er utarbeidet i samarbeid med Direktoratet for </a:t>
            </a:r>
            <a:r>
              <a:rPr lang="nb-NO" sz="1600" dirty="0" err="1">
                <a:latin typeface="Lato" panose="020F0502020204030203" pitchFamily="34" charset="0"/>
                <a:ea typeface="Lato" panose="020F0502020204030203" pitchFamily="34" charset="0"/>
                <a:cs typeface="Lato" panose="020F0502020204030203" pitchFamily="34" charset="0"/>
              </a:rPr>
              <a:t>Byggkvalitet</a:t>
            </a:r>
            <a:r>
              <a:rPr lang="nb-NO" sz="1600" dirty="0">
                <a:latin typeface="Lato" panose="020F0502020204030203" pitchFamily="34" charset="0"/>
                <a:ea typeface="Lato" panose="020F0502020204030203" pitchFamily="34" charset="0"/>
                <a:cs typeface="Lato" panose="020F0502020204030203" pitchFamily="34" charset="0"/>
              </a:rPr>
              <a:t>, Kartverket, </a:t>
            </a:r>
            <a:r>
              <a:rPr lang="nb-NO" sz="1600" dirty="0" err="1">
                <a:latin typeface="Lato" panose="020F0502020204030203" pitchFamily="34" charset="0"/>
                <a:ea typeface="Lato" panose="020F0502020204030203" pitchFamily="34" charset="0"/>
                <a:cs typeface="Lato" panose="020F0502020204030203" pitchFamily="34" charset="0"/>
              </a:rPr>
              <a:t>GeoData</a:t>
            </a:r>
            <a:r>
              <a:rPr lang="nb-NO" sz="1600" dirty="0">
                <a:latin typeface="Lato" panose="020F0502020204030203" pitchFamily="34" charset="0"/>
                <a:ea typeface="Lato" panose="020F0502020204030203" pitchFamily="34" charset="0"/>
                <a:cs typeface="Lato" panose="020F0502020204030203" pitchFamily="34" charset="0"/>
              </a:rPr>
              <a:t> AS og </a:t>
            </a:r>
            <a:r>
              <a:rPr lang="nb-NO" sz="1600" dirty="0" err="1">
                <a:latin typeface="Lato" panose="020F0502020204030203" pitchFamily="34" charset="0"/>
                <a:ea typeface="Lato" panose="020F0502020204030203" pitchFamily="34" charset="0"/>
                <a:cs typeface="Lato" panose="020F0502020204030203" pitchFamily="34" charset="0"/>
              </a:rPr>
              <a:t>Mindshift</a:t>
            </a:r>
            <a:r>
              <a:rPr lang="nb-NO" sz="1600" dirty="0">
                <a:latin typeface="Lato" panose="020F0502020204030203" pitchFamily="34" charset="0"/>
                <a:ea typeface="Lato" panose="020F0502020204030203" pitchFamily="34" charset="0"/>
                <a:cs typeface="Lato" panose="020F0502020204030203" pitchFamily="34" charset="0"/>
              </a:rPr>
              <a:t> AS, som ett av tiltakene under </a:t>
            </a:r>
            <a:r>
              <a:rPr lang="nb-NO" sz="1600" dirty="0" err="1">
                <a:latin typeface="Lato" panose="020F0502020204030203" pitchFamily="34" charset="0"/>
                <a:ea typeface="Lato" panose="020F0502020204030203" pitchFamily="34" charset="0"/>
                <a:cs typeface="Lato" panose="020F0502020204030203" pitchFamily="34" charset="0"/>
              </a:rPr>
              <a:t>GeoLett</a:t>
            </a:r>
            <a:r>
              <a:rPr lang="nb-NO" sz="1600" dirty="0">
                <a:latin typeface="Lato" panose="020F0502020204030203" pitchFamily="34" charset="0"/>
                <a:ea typeface="Lato" panose="020F0502020204030203" pitchFamily="34" charset="0"/>
                <a:cs typeface="Lato" panose="020F0502020204030203" pitchFamily="34" charset="0"/>
              </a:rPr>
              <a:t>-prosjektet.</a:t>
            </a:r>
            <a:endParaRPr lang="nb-NO" sz="16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760585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ilderesultat for slåttemark">
            <a:extLst>
              <a:ext uri="{FF2B5EF4-FFF2-40B4-BE49-F238E27FC236}">
                <a16:creationId xmlns:a16="http://schemas.microsoft.com/office/drawing/2014/main" id="{A5389974-C4B5-734B-93CE-0F8BD382A4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000" b="-1"/>
          <a:stretch/>
        </p:blipFill>
        <p:spPr bwMode="auto">
          <a:xfrm>
            <a:off x="20" y="10"/>
            <a:ext cx="13004780" cy="97535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943917" y="3860154"/>
            <a:ext cx="6060883" cy="59023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68580" tIns="34290" rIns="68580" bIns="34290" rtlCol="0" anchor="t">
            <a:normAutofit/>
          </a:bodyPr>
          <a:lstStyle/>
          <a:p>
            <a:pPr marL="0" marR="0" lvl="0" indent="0" algn="ctr" defTabSz="584200" rtl="0" eaLnBrk="1" fontAlgn="auto" latinLnBrk="0" hangingPunct="0">
              <a:lnSpc>
                <a:spcPct val="100000"/>
              </a:lnSpc>
              <a:spcBef>
                <a:spcPts val="0"/>
              </a:spcBef>
              <a:spcAft>
                <a:spcPts val="750"/>
              </a:spcAft>
              <a:buClr>
                <a:srgbClr val="000000"/>
              </a:buClr>
              <a:buSzPct val="100000"/>
              <a:buFontTx/>
              <a:buNone/>
              <a:tabLst/>
              <a:defRPr/>
            </a:pPr>
            <a:endParaRPr kumimoji="0" lang="en-US" sz="1200" b="1" i="0" u="none" strike="noStrike" kern="0" cap="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3" name="TekstSylinder 2">
            <a:extLst>
              <a:ext uri="{FF2B5EF4-FFF2-40B4-BE49-F238E27FC236}">
                <a16:creationId xmlns:a16="http://schemas.microsoft.com/office/drawing/2014/main" id="{35CBBB9E-D9BA-7A4E-AD9A-AAC5600274F2}"/>
              </a:ext>
            </a:extLst>
          </p:cNvPr>
          <p:cNvSpPr txBox="1"/>
          <p:nvPr/>
        </p:nvSpPr>
        <p:spPr>
          <a:xfrm>
            <a:off x="7547318" y="5310710"/>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0" i="0" u="none" strike="noStrike" kern="1200" cap="none" spc="0" normalizeH="0" baseline="0" noProof="0" dirty="0" err="1">
                <a:ln>
                  <a:noFill/>
                </a:ln>
                <a:solidFill>
                  <a:srgbClr val="000000"/>
                </a:solidFill>
                <a:effectLst/>
                <a:uLnTx/>
                <a:uFillTx/>
                <a:latin typeface="Helvetica Neue Medium"/>
                <a:ea typeface="Helvetica Neue Medium"/>
                <a:cs typeface="Helvetica Neue Medium"/>
                <a:sym typeface="Helvetica Neue"/>
              </a:rPr>
              <a:t>Historien</a:t>
            </a:r>
            <a:r>
              <a:rPr kumimoji="0" lang="en-US" sz="5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a:rPr>
              <a:t> om </a:t>
            </a:r>
            <a:r>
              <a:rPr kumimoji="0" lang="en-US" sz="5000" b="0" i="0" u="none" strike="noStrike" kern="1200" cap="none" spc="0" normalizeH="0" baseline="0" noProof="0" dirty="0" err="1">
                <a:ln>
                  <a:noFill/>
                </a:ln>
                <a:solidFill>
                  <a:srgbClr val="000000"/>
                </a:solidFill>
                <a:effectLst/>
                <a:uLnTx/>
                <a:uFillTx/>
                <a:latin typeface="Helvetica Neue Medium"/>
                <a:ea typeface="Helvetica Neue Medium"/>
                <a:cs typeface="Helvetica Neue Medium"/>
                <a:sym typeface="Helvetica Neue"/>
              </a:rPr>
              <a:t>Kåre</a:t>
            </a:r>
            <a:r>
              <a:rPr kumimoji="0" lang="en-US" sz="5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a:rPr>
              <a:t> </a:t>
            </a:r>
            <a:br>
              <a:rPr kumimoji="0" lang="en-US" sz="5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a:rPr>
            </a:br>
            <a:r>
              <a:rPr kumimoji="0" lang="en-US" sz="5000" b="0" i="0" u="none" strike="noStrike" kern="1200" cap="none" spc="0" normalizeH="0" baseline="0" noProof="0" dirty="0" err="1">
                <a:ln>
                  <a:noFill/>
                </a:ln>
                <a:solidFill>
                  <a:srgbClr val="000000"/>
                </a:solidFill>
                <a:effectLst/>
                <a:uLnTx/>
                <a:uFillTx/>
                <a:latin typeface="Helvetica Neue Medium"/>
                <a:ea typeface="Helvetica Neue Medium"/>
                <a:cs typeface="Helvetica Neue Medium"/>
                <a:sym typeface="Helvetica Neue"/>
              </a:rPr>
              <a:t>og</a:t>
            </a:r>
            <a:r>
              <a:rPr kumimoji="0" lang="en-US" sz="5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a:rPr>
              <a:t> </a:t>
            </a:r>
            <a:r>
              <a:rPr kumimoji="0" lang="en-US" sz="5000" b="0" i="0" u="none" strike="noStrike" kern="1200" cap="none" spc="0" normalizeH="0" baseline="0" noProof="0" dirty="0" err="1">
                <a:ln>
                  <a:noFill/>
                </a:ln>
                <a:solidFill>
                  <a:srgbClr val="000000"/>
                </a:solidFill>
                <a:effectLst/>
                <a:uLnTx/>
                <a:uFillTx/>
                <a:latin typeface="Helvetica Neue Medium"/>
                <a:ea typeface="Helvetica Neue Medium"/>
                <a:cs typeface="Helvetica Neue Medium"/>
                <a:sym typeface="Helvetica Neue"/>
              </a:rPr>
              <a:t>slåttemarka</a:t>
            </a:r>
            <a:endParaRPr kumimoji="0" lang="en-US" sz="5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86333" y="7330439"/>
            <a:ext cx="997781"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kstSylinder 5">
            <a:extLst>
              <a:ext uri="{FF2B5EF4-FFF2-40B4-BE49-F238E27FC236}">
                <a16:creationId xmlns:a16="http://schemas.microsoft.com/office/drawing/2014/main" id="{714C97CB-FBCE-DE45-BDA7-5769CC9B82D6}"/>
              </a:ext>
            </a:extLst>
          </p:cNvPr>
          <p:cNvSpPr txBox="1"/>
          <p:nvPr/>
        </p:nvSpPr>
        <p:spPr>
          <a:xfrm>
            <a:off x="7547318" y="7084764"/>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Hvordan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temadata</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i</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digitale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byggesøknads</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løsninger</a:t>
            </a:r>
            <a:r>
              <a:rPr lang="en-US" sz="1600" b="0" kern="1200" dirty="0">
                <a:latin typeface="Lato" panose="020F0502020204030203" pitchFamily="34" charset="0"/>
                <a:ea typeface="Lato" panose="020F0502020204030203" pitchFamily="34" charset="0"/>
                <a:cs typeface="Lato" panose="020F0502020204030203" pitchFamily="34" charset="0"/>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kan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forenkle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prosessen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p>
        </p:txBody>
      </p:sp>
    </p:spTree>
    <p:extLst>
      <p:ext uri="{BB962C8B-B14F-4D97-AF65-F5344CB8AC3E}">
        <p14:creationId xmlns:p14="http://schemas.microsoft.com/office/powerpoint/2010/main" val="8652105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19" name="md_slåttemark_person01.png" descr="md_slåttemark_person01.png"/>
          <p:cNvPicPr>
            <a:picLocks noChangeAspect="1"/>
          </p:cNvPicPr>
          <p:nvPr/>
        </p:nvPicPr>
        <p:blipFill>
          <a:blip r:embed="rId3">
            <a:extLst/>
          </a:blip>
          <a:stretch>
            <a:fillRect/>
          </a:stretch>
        </p:blipFill>
        <p:spPr>
          <a:xfrm>
            <a:off x="10411966" y="2432050"/>
            <a:ext cx="1727201" cy="4889500"/>
          </a:xfrm>
          <a:prstGeom prst="rect">
            <a:avLst/>
          </a:prstGeom>
          <a:ln w="12700">
            <a:miter lim="400000"/>
          </a:ln>
        </p:spPr>
      </p:pic>
      <p:pic>
        <p:nvPicPr>
          <p:cNvPr id="120" name="062DD9FB-8CA7-4518-8C77-1C63F6AC78DE.png" descr="062DD9FB-8CA7-4518-8C77-1C63F6AC78DE.png"/>
          <p:cNvPicPr>
            <a:picLocks noChangeAspect="1"/>
          </p:cNvPicPr>
          <p:nvPr/>
        </p:nvPicPr>
        <p:blipFill>
          <a:blip r:embed="rId4">
            <a:extLst/>
          </a:blip>
          <a:stretch>
            <a:fillRect/>
          </a:stretch>
        </p:blipFill>
        <p:spPr>
          <a:xfrm>
            <a:off x="1068437" y="1851233"/>
            <a:ext cx="8867990" cy="664774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22" name="Slåttemark 1.png" descr="Slåttemark 1.png"/>
          <p:cNvPicPr>
            <a:picLocks noChangeAspect="1"/>
          </p:cNvPicPr>
          <p:nvPr/>
        </p:nvPicPr>
        <p:blipFill>
          <a:blip r:embed="rId3">
            <a:extLst/>
          </a:blip>
          <a:stretch>
            <a:fillRect/>
          </a:stretch>
        </p:blipFill>
        <p:spPr>
          <a:xfrm>
            <a:off x="-680823" y="712601"/>
            <a:ext cx="11808907" cy="8852357"/>
          </a:xfrm>
          <a:prstGeom prst="rect">
            <a:avLst/>
          </a:prstGeom>
          <a:ln w="12700">
            <a:miter lim="400000"/>
          </a:ln>
        </p:spPr>
      </p:pic>
      <p:pic>
        <p:nvPicPr>
          <p:cNvPr id="123" name="md_slåttemark_person01.png" descr="md_slåttemark_person01.png"/>
          <p:cNvPicPr>
            <a:picLocks noChangeAspect="1"/>
          </p:cNvPicPr>
          <p:nvPr/>
        </p:nvPicPr>
        <p:blipFill>
          <a:blip r:embed="rId4">
            <a:extLst/>
          </a:blip>
          <a:stretch>
            <a:fillRect/>
          </a:stretch>
        </p:blipFill>
        <p:spPr>
          <a:xfrm>
            <a:off x="10411966" y="2432050"/>
            <a:ext cx="1727201" cy="4889500"/>
          </a:xfrm>
          <a:prstGeom prst="rect">
            <a:avLst/>
          </a:prstGeom>
          <a:ln w="12700">
            <a:miter lim="400000"/>
          </a:ln>
        </p:spPr>
      </p:pic>
      <p:pic>
        <p:nvPicPr>
          <p:cNvPr id="124" name="icons8-hand_cursor.png" descr="icons8-hand_cursor.png"/>
          <p:cNvPicPr>
            <a:picLocks noChangeAspect="1"/>
          </p:cNvPicPr>
          <p:nvPr/>
        </p:nvPicPr>
        <p:blipFill>
          <a:blip r:embed="rId5">
            <a:extLst/>
          </a:blip>
          <a:stretch>
            <a:fillRect/>
          </a:stretch>
        </p:blipFill>
        <p:spPr>
          <a:xfrm>
            <a:off x="4852181" y="6035423"/>
            <a:ext cx="248251" cy="2910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278372 -0.008029" pathEditMode="relative">
                                      <p:cBhvr>
                                        <p:cTn id="10" dur="400" fill="hold"/>
                                        <p:tgtEl>
                                          <p:spTgt spid="123"/>
                                        </p:tgtEl>
                                        <p:attrNameLst>
                                          <p:attrName>ppt_x</p:attrName>
                                          <p:attrName>ppt_y</p:attrName>
                                        </p:attrNameLst>
                                      </p:cBhvr>
                                    </p:animMotion>
                                  </p:childTnLst>
                                </p:cTn>
                              </p:par>
                              <p:par>
                                <p:cTn id="11" presetID="-1" presetClass="path" presetSubtype="0" accel="50000" decel="50000" fill="hold" nodeType="withEffect">
                                  <p:stCondLst>
                                    <p:cond delay="0"/>
                                  </p:stCondLst>
                                  <p:childTnLst>
                                    <p:animMotion origin="layout" path="M 0.000000 0.000000 L 0.098331 0.000000" pathEditMode="relative">
                                      <p:cBhvr>
                                        <p:cTn id="12" dur="1000" fill="hold"/>
                                        <p:tgtEl>
                                          <p:spTgt spid="122"/>
                                        </p:tgtEl>
                                        <p:attrNameLst>
                                          <p:attrName>ppt_x</p:attrName>
                                          <p:attrName>ppt_y</p:attrName>
                                        </p:attrNameLst>
                                      </p:cBhvr>
                                    </p:animMotion>
                                  </p:childTnLst>
                                </p:cTn>
                              </p:par>
                              <p:par>
                                <p:cTn id="13" presetID="6" presetClass="emph" presetSubtype="0" accel="50000" decel="50000" fill="hold" grpId="3" nodeType="withEffect">
                                  <p:stCondLst>
                                    <p:cond delay="0"/>
                                  </p:stCondLst>
                                  <p:childTnLst>
                                    <p:animScale>
                                      <p:cBhvr>
                                        <p:cTn id="14" dur="1000" fill="hold"/>
                                        <p:tgtEl>
                                          <p:spTgt spid="122"/>
                                        </p:tgtEl>
                                      </p:cBhvr>
                                      <p:by x="135741" y="135741"/>
                                    </p:animScale>
                                  </p:childTnLst>
                                </p:cTn>
                              </p:par>
                            </p:childTnLst>
                          </p:cTn>
                        </p:par>
                        <p:par>
                          <p:cTn id="15" fill="hold">
                            <p:stCondLst>
                              <p:cond delay="1000"/>
                            </p:stCondLst>
                            <p:childTnLst>
                              <p:par>
                                <p:cTn id="16" presetID="1" presetClass="entr" presetSubtype="0" fill="hold" grpId="5" nodeType="afterEffect">
                                  <p:stCondLst>
                                    <p:cond delay="1000"/>
                                  </p:stCondLst>
                                  <p:iterate>
                                    <p:tmAbs val="0"/>
                                  </p:iterate>
                                  <p:childTnLst>
                                    <p:set>
                                      <p:cBhvr>
                                        <p:cTn id="17" fill="hold"/>
                                        <p:tgtEl>
                                          <p:spTgt spid="124"/>
                                        </p:tgtEl>
                                        <p:attrNameLst>
                                          <p:attrName>style.visibility</p:attrName>
                                        </p:attrNameLst>
                                      </p:cBhvr>
                                      <p:to>
                                        <p:strVal val="visible"/>
                                      </p:to>
                                    </p:set>
                                  </p:childTnLst>
                                </p:cTn>
                              </p:par>
                            </p:childTnLst>
                          </p:cTn>
                        </p:par>
                        <p:par>
                          <p:cTn id="18" fill="hold">
                            <p:stCondLst>
                              <p:cond delay="2000"/>
                            </p:stCondLst>
                            <p:childTnLst>
                              <p:par>
                                <p:cTn id="19" presetID="-1" presetClass="path" presetSubtype="0" accel="50000" decel="50000" fill="hold" nodeType="afterEffect">
                                  <p:stCondLst>
                                    <p:cond delay="0"/>
                                  </p:stCondLst>
                                  <p:childTnLst>
                                    <p:animMotion origin="layout" path="M 0.000000 0.000000 C 0.090585 -0.029637 0.175299 -0.085017 0.248345 -0.162350 C 0.325735 -0.244283 0.388049 -0.348726 0.430523 -0.467694" pathEditMode="relative">
                                      <p:cBhvr>
                                        <p:cTn id="20" dur="1000" fill="hold"/>
                                        <p:tgtEl>
                                          <p:spTgt spid="1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animBg="1" advAuto="0"/>
      <p:bldP spid="122" grpId="3" animBg="1" advAuto="0"/>
      <p:bldP spid="124"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Slåttemark 2.png" descr="Slåttemark 2.png"/>
          <p:cNvPicPr>
            <a:picLocks noChangeAspect="1"/>
          </p:cNvPicPr>
          <p:nvPr/>
        </p:nvPicPr>
        <p:blipFill>
          <a:blip r:embed="rId3">
            <a:extLst/>
          </a:blip>
          <a:stretch>
            <a:fillRect/>
          </a:stretch>
        </p:blipFill>
        <p:spPr>
          <a:xfrm>
            <a:off x="-1511300" y="-863601"/>
            <a:ext cx="16027400" cy="12014685"/>
          </a:xfrm>
          <a:prstGeom prst="rect">
            <a:avLst/>
          </a:prstGeom>
          <a:ln w="12700">
            <a:miter lim="400000"/>
          </a:ln>
        </p:spPr>
      </p:pic>
      <p:pic>
        <p:nvPicPr>
          <p:cNvPr id="127" name="icons8-hand_cursor.png" descr="icons8-hand_cursor.png"/>
          <p:cNvPicPr>
            <a:picLocks noChangeAspect="1"/>
          </p:cNvPicPr>
          <p:nvPr/>
        </p:nvPicPr>
        <p:blipFill>
          <a:blip r:embed="rId4">
            <a:extLst/>
          </a:blip>
          <a:stretch>
            <a:fillRect/>
          </a:stretch>
        </p:blipFill>
        <p:spPr>
          <a:xfrm>
            <a:off x="10452100" y="1473200"/>
            <a:ext cx="248250" cy="291052"/>
          </a:xfrm>
          <a:prstGeom prst="rect">
            <a:avLst/>
          </a:prstGeom>
          <a:ln w="12700">
            <a:miter lim="400000"/>
          </a:ln>
        </p:spPr>
      </p:pic>
    </p:spTree>
    <p:extLst>
      <p:ext uri="{BB962C8B-B14F-4D97-AF65-F5344CB8AC3E}">
        <p14:creationId xmlns:p14="http://schemas.microsoft.com/office/powerpoint/2010/main" val="22496175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04286 0.023281 0.008215 0.046677 0.011784 0.070172 C 0.030492 0.193301 0.039289 0.318741 0.038026 0.444360" pathEditMode="relative">
                                      <p:cBhvr>
                                        <p:cTn id="6" dur="1000" fill="hold"/>
                                        <p:tgtEl>
                                          <p:spTgt spid="1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låttemark 3.png" descr="Slåttemark 3.png"/>
          <p:cNvPicPr>
            <a:picLocks noChangeAspect="1"/>
          </p:cNvPicPr>
          <p:nvPr/>
        </p:nvPicPr>
        <p:blipFill>
          <a:blip r:embed="rId3">
            <a:extLst/>
          </a:blip>
          <a:stretch>
            <a:fillRect/>
          </a:stretch>
        </p:blipFill>
        <p:spPr>
          <a:xfrm>
            <a:off x="-1511300" y="-863601"/>
            <a:ext cx="16027400" cy="12014685"/>
          </a:xfrm>
          <a:prstGeom prst="rect">
            <a:avLst/>
          </a:prstGeom>
          <a:ln w="12700">
            <a:miter lim="400000"/>
          </a:ln>
        </p:spPr>
      </p:pic>
      <p:pic>
        <p:nvPicPr>
          <p:cNvPr id="130" name="icons8-hand_cursor.png" descr="icons8-hand_cursor.png"/>
          <p:cNvPicPr>
            <a:picLocks noChangeAspect="1"/>
          </p:cNvPicPr>
          <p:nvPr/>
        </p:nvPicPr>
        <p:blipFill>
          <a:blip r:embed="rId4">
            <a:extLst/>
          </a:blip>
          <a:stretch>
            <a:fillRect/>
          </a:stretch>
        </p:blipFill>
        <p:spPr>
          <a:xfrm>
            <a:off x="10947400" y="5803900"/>
            <a:ext cx="248250" cy="291052"/>
          </a:xfrm>
          <a:prstGeom prst="rect">
            <a:avLst/>
          </a:prstGeom>
          <a:ln w="12700">
            <a:miter lim="400000"/>
          </a:ln>
        </p:spPr>
      </p:pic>
    </p:spTree>
    <p:extLst>
      <p:ext uri="{BB962C8B-B14F-4D97-AF65-F5344CB8AC3E}">
        <p14:creationId xmlns:p14="http://schemas.microsoft.com/office/powerpoint/2010/main" val="16247502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57625 0.002904 -0.115304 0.003451 -0.172954 0.001638 C -0.236085 -0.000347 -0.299149 -0.005160 -0.362037 -0.012792" pathEditMode="relative">
                                      <p:cBhvr>
                                        <p:cTn id="6" dur="1000" fill="hold"/>
                                        <p:tgtEl>
                                          <p:spTgt spid="1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32" name="Slåttemark 4.png" descr="Slåttemark 4.png"/>
          <p:cNvPicPr>
            <a:picLocks noChangeAspect="1"/>
          </p:cNvPicPr>
          <p:nvPr/>
        </p:nvPicPr>
        <p:blipFill>
          <a:blip r:embed="rId3">
            <a:extLst/>
          </a:blip>
          <a:stretch>
            <a:fillRect/>
          </a:stretch>
        </p:blipFill>
        <p:spPr>
          <a:xfrm>
            <a:off x="-1511300" y="-863601"/>
            <a:ext cx="16027400" cy="12014685"/>
          </a:xfrm>
          <a:prstGeom prst="rect">
            <a:avLst/>
          </a:prstGeom>
          <a:ln w="12700">
            <a:miter lim="400000"/>
          </a:ln>
        </p:spPr>
      </p:pic>
      <p:pic>
        <p:nvPicPr>
          <p:cNvPr id="133" name="icons8-hand_cursor.png" descr="icons8-hand_cursor.png"/>
          <p:cNvPicPr>
            <a:picLocks noChangeAspect="1"/>
          </p:cNvPicPr>
          <p:nvPr/>
        </p:nvPicPr>
        <p:blipFill>
          <a:blip r:embed="rId4">
            <a:extLst/>
          </a:blip>
          <a:stretch>
            <a:fillRect/>
          </a:stretch>
        </p:blipFill>
        <p:spPr>
          <a:xfrm>
            <a:off x="6235700" y="5676900"/>
            <a:ext cx="248250" cy="2910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133"/>
                                        </p:tgtEl>
                                        <p:attrNameLst>
                                          <p:attrName>style.opacity</p:attrName>
                                        </p:attrNameLst>
                                      </p:cBhvr>
                                      <p:to>
                                        <p:strVal val="0.00"/>
                                      </p:to>
                                    </p:set>
                                    <p:animEffect filter="image" prLst="opacity: 0.00; ">
                                      <p:cBhvr>
                                        <p:cTn id="7" dur="indefinite" fill="hold"/>
                                        <p:tgtEl>
                                          <p:spTgt spid="133"/>
                                        </p:tgtEl>
                                      </p:cBhvr>
                                    </p:animEffect>
                                  </p:childTnLst>
                                </p:cTn>
                              </p:par>
                              <p:par>
                                <p:cTn id="8" presetID="6" presetClass="emph" presetSubtype="0" accel="50000" decel="50000" fill="hold" grpId="2" nodeType="withEffect">
                                  <p:stCondLst>
                                    <p:cond delay="0"/>
                                  </p:stCondLst>
                                  <p:childTnLst>
                                    <p:animScale>
                                      <p:cBhvr>
                                        <p:cTn id="9" dur="1000" fill="hold"/>
                                        <p:tgtEl>
                                          <p:spTgt spid="132"/>
                                        </p:tgtEl>
                                      </p:cBhvr>
                                      <p:by x="108360" y="108360"/>
                                    </p:animScale>
                                  </p:childTnLst>
                                </p:cTn>
                              </p:par>
                              <p:par>
                                <p:cTn id="10" presetID="-1" presetClass="path" presetSubtype="0" accel="50000" decel="50000" fill="hold" nodeType="withEffect">
                                  <p:stCondLst>
                                    <p:cond delay="0"/>
                                  </p:stCondLst>
                                  <p:childTnLst>
                                    <p:animMotion origin="layout" path="M 0.000000 0.000000 L 0.000023 -0.014920" pathEditMode="relative">
                                      <p:cBhvr>
                                        <p:cTn id="11" dur="1000" fill="hold"/>
                                        <p:tgtEl>
                                          <p:spTgt spid="132"/>
                                        </p:tgtEl>
                                        <p:attrNameLst>
                                          <p:attrName>ppt_x</p:attrName>
                                          <p:attrName>ppt_y</p:attrName>
                                        </p:attrNameLst>
                                      </p:cBhvr>
                                    </p:animMotion>
                                  </p:childTnLst>
                                </p:cTn>
                              </p:par>
                            </p:childTnLst>
                          </p:cTn>
                        </p:par>
                        <p:par>
                          <p:cTn id="12" fill="hold">
                            <p:stCondLst>
                              <p:cond delay="1000"/>
                            </p:stCondLst>
                            <p:childTnLst>
                              <p:par>
                                <p:cTn id="13" presetID="9" presetClass="emph" fill="hold" grpId="4" nodeType="afterEffect">
                                  <p:stCondLst>
                                    <p:cond delay="0"/>
                                  </p:stCondLst>
                                  <p:childTnLst>
                                    <p:set>
                                      <p:cBhvr>
                                        <p:cTn id="14" dur="indefinite" fill="hold"/>
                                        <p:tgtEl>
                                          <p:spTgt spid="133"/>
                                        </p:tgtEl>
                                        <p:attrNameLst>
                                          <p:attrName>style.opacity</p:attrName>
                                        </p:attrNameLst>
                                      </p:cBhvr>
                                      <p:to>
                                        <p:strVal val="1.00"/>
                                      </p:to>
                                    </p:set>
                                    <p:animEffect filter="image" prLst="opacity: 1.00; ">
                                      <p:cBhvr>
                                        <p:cTn id="15" dur="indefinite" fill="hold"/>
                                        <p:tgtEl>
                                          <p:spTgt spid="133"/>
                                        </p:tgtEl>
                                      </p:cBhvr>
                                    </p:animEffect>
                                  </p:childTnLst>
                                </p:cTn>
                              </p:par>
                            </p:childTnLst>
                          </p:cTn>
                        </p:par>
                        <p:par>
                          <p:cTn id="16" fill="hold">
                            <p:stCondLst>
                              <p:cond delay="1000"/>
                            </p:stCondLst>
                            <p:childTnLst>
                              <p:par>
                                <p:cTn id="17" presetID="-1" presetClass="path" presetSubtype="0" decel="50000" fill="hold" nodeType="afterEffect">
                                  <p:stCondLst>
                                    <p:cond delay="0"/>
                                  </p:stCondLst>
                                  <p:childTnLst>
                                    <p:animMotion origin="layout" path="M 0.000000 0.000000 C -0.006000 0.032465 -0.010316 0.063261 -0.013328 0.096294 C -0.016593 0.132113 -0.006881 0.166987 -0.003805 0.197441 C -0.002931 0.206096 -0.001087 0.214916 0.004990 0.215477 C 0.013611 0.216274 0.015811 0.201340 0.013441 0.186542 C 0.009560 0.162304 0.009774 0.136661 0.010714 0.111037 C 0.011717 0.083713 0.013568 0.056266 0.015949 0.029238 C 0.018381 0.001635 0.021447 -0.026054 0.030803 -0.051569 C 0.037084 -0.068696 0.046176 -0.083317 0.056582 -0.095795 C 0.072277 -0.114615 0.091135 -0.128744 0.111933 -0.136831" pathEditMode="relative">
                                      <p:cBhvr>
                                        <p:cTn id="18" dur="4250" fill="hold"/>
                                        <p:tgtEl>
                                          <p:spTgt spid="133"/>
                                        </p:tgtEl>
                                        <p:attrNameLst>
                                          <p:attrName>ppt_x</p:attrName>
                                          <p:attrName>ppt_y</p:attrName>
                                        </p:attrNameLst>
                                      </p:cBhvr>
                                    </p:animMotion>
                                  </p:childTnLst>
                                </p:cTn>
                              </p:par>
                            </p:childTnLst>
                          </p:cTn>
                        </p:par>
                        <p:par>
                          <p:cTn id="19" fill="hold">
                            <p:stCondLst>
                              <p:cond delay="5250"/>
                            </p:stCondLst>
                            <p:childTnLst>
                              <p:par>
                                <p:cTn id="20" presetID="-1" presetClass="path" presetSubtype="0" accel="50000" decel="50000" fill="hold" nodeType="afterEffect">
                                  <p:stCondLst>
                                    <p:cond delay="0"/>
                                  </p:stCondLst>
                                  <p:childTnLst>
                                    <p:animMotion origin="layout" path="M 0.111933 -0.136831 C 0.154161 -0.166584 0.191497 -0.207303 0.221741 -0.256591 C 0.260564 -0.319857 0.286606 -0.395311 0.297392 -0.475780" pathEditMode="relative">
                                      <p:cBhvr>
                                        <p:cTn id="21" dur="1000" fill="hold"/>
                                        <p:tgtEl>
                                          <p:spTgt spid="1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2" animBg="1" advAuto="0"/>
      <p:bldP spid="133" grpId="1" animBg="1" advAuto="0"/>
      <p:bldP spid="133"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35" name="Slåttemark 5.png" descr="Slåttemark 5.png"/>
          <p:cNvPicPr>
            <a:picLocks noChangeAspect="1"/>
          </p:cNvPicPr>
          <p:nvPr/>
        </p:nvPicPr>
        <p:blipFill>
          <a:blip r:embed="rId3">
            <a:extLst/>
          </a:blip>
          <a:stretch>
            <a:fillRect/>
          </a:stretch>
        </p:blipFill>
        <p:spPr>
          <a:xfrm>
            <a:off x="-2184400" y="-1511300"/>
            <a:ext cx="17373600" cy="13023841"/>
          </a:xfrm>
          <a:prstGeom prst="rect">
            <a:avLst/>
          </a:prstGeom>
          <a:ln w="12700">
            <a:miter lim="400000"/>
          </a:ln>
        </p:spPr>
      </p:pic>
      <p:pic>
        <p:nvPicPr>
          <p:cNvPr id="136" name="icons8-hand_cursor.png" descr="icons8-hand_cursor.png"/>
          <p:cNvPicPr>
            <a:picLocks noChangeAspect="1"/>
          </p:cNvPicPr>
          <p:nvPr/>
        </p:nvPicPr>
        <p:blipFill>
          <a:blip r:embed="rId4">
            <a:extLst/>
          </a:blip>
          <a:stretch>
            <a:fillRect/>
          </a:stretch>
        </p:blipFill>
        <p:spPr>
          <a:xfrm>
            <a:off x="10109200" y="1041400"/>
            <a:ext cx="248250" cy="2910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16384 0.111449 -0.061826 0.211569 -0.128275 0.282621 C -0.150888 0.306800 -0.175641 0.327187 -0.201980 0.343323" pathEditMode="relative">
                                      <p:cBhvr>
                                        <p:cTn id="6" dur="1500" fill="hold"/>
                                        <p:tgtEl>
                                          <p:spTgt spid="1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9529184C9B212439C864C35E9C6B4CA" ma:contentTypeVersion="4" ma:contentTypeDescription="Opprett et nytt dokument." ma:contentTypeScope="" ma:versionID="08a09f84881ed2b6e91bc55d514db761">
  <xsd:schema xmlns:xsd="http://www.w3.org/2001/XMLSchema" xmlns:xs="http://www.w3.org/2001/XMLSchema" xmlns:p="http://schemas.microsoft.com/office/2006/metadata/properties" xmlns:ns2="c1ffc9a3-e8c2-4bc3-b1af-9de8734360e3" xmlns:ns3="724fd508-4c39-4a87-a644-465a32d607c0" targetNamespace="http://schemas.microsoft.com/office/2006/metadata/properties" ma:root="true" ma:fieldsID="eaea239c12a6d01efb785268439fae24" ns2:_="" ns3:_="">
    <xsd:import namespace="c1ffc9a3-e8c2-4bc3-b1af-9de8734360e3"/>
    <xsd:import namespace="724fd508-4c39-4a87-a644-465a32d607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fc9a3-e8c2-4bc3-b1af-9de873436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4fd508-4c39-4a87-a644-465a32d607c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82FFFE-BB20-4767-97A8-2F0D269C8CD8}"/>
</file>

<file path=customXml/itemProps2.xml><?xml version="1.0" encoding="utf-8"?>
<ds:datastoreItem xmlns:ds="http://schemas.openxmlformats.org/officeDocument/2006/customXml" ds:itemID="{FFF5D659-199F-44E4-BB6F-FFBC66255A8C}"/>
</file>

<file path=customXml/itemProps3.xml><?xml version="1.0" encoding="utf-8"?>
<ds:datastoreItem xmlns:ds="http://schemas.openxmlformats.org/officeDocument/2006/customXml" ds:itemID="{9C453BC0-8ADF-4718-B83C-B69F89B88A49}"/>
</file>

<file path=docProps/app.xml><?xml version="1.0" encoding="utf-8"?>
<Properties xmlns="http://schemas.openxmlformats.org/officeDocument/2006/extended-properties" xmlns:vt="http://schemas.openxmlformats.org/officeDocument/2006/docPropsVTypes">
  <TotalTime>150</TotalTime>
  <Words>509</Words>
  <Application>Microsoft Macintosh PowerPoint</Application>
  <PresentationFormat>Egendefinert</PresentationFormat>
  <Paragraphs>39</Paragraphs>
  <Slides>15</Slides>
  <Notes>14</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15</vt:i4>
      </vt:variant>
    </vt:vector>
  </HeadingPairs>
  <TitlesOfParts>
    <vt:vector size="26" baseType="lpstr">
      <vt:lpstr>Arial</vt:lpstr>
      <vt:lpstr>Calibri Light</vt:lpstr>
      <vt:lpstr>Helvetica Light</vt:lpstr>
      <vt:lpstr>Helvetica Neue</vt:lpstr>
      <vt:lpstr>Helvetica Neue Light</vt:lpstr>
      <vt:lpstr>Helvetica Neue Medium</vt:lpstr>
      <vt:lpstr>Helvetica Neue Thin</vt:lpstr>
      <vt:lpstr>Lato</vt:lpstr>
      <vt:lpstr>Lato Medium</vt:lpstr>
      <vt:lpstr>Open Sans Regular</vt:lpstr>
      <vt:lpstr>White</vt:lpstr>
      <vt:lpstr>PowerPoint-presentasjon</vt:lpstr>
      <vt:lpstr>Bakgrunn  – og noen tips til den som skal presentere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Bjørn Hallan</cp:lastModifiedBy>
  <cp:revision>8</cp:revision>
  <dcterms:modified xsi:type="dcterms:W3CDTF">2019-04-16T18:21:29Z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0x010100F9529184C9B212439C864C35E9C6B4CA</vt:lpwstr>
  </property>
</Properties>
</file>